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7" r:id="rId6"/>
    <p:sldId id="278" r:id="rId7"/>
    <p:sldId id="279" r:id="rId8"/>
    <p:sldId id="281" r:id="rId9"/>
    <p:sldId id="283" r:id="rId10"/>
    <p:sldId id="285" r:id="rId11"/>
    <p:sldId id="284" r:id="rId12"/>
    <p:sldId id="263" r:id="rId13"/>
    <p:sldId id="262" r:id="rId14"/>
    <p:sldId id="264" r:id="rId15"/>
    <p:sldId id="258" r:id="rId16"/>
    <p:sldId id="259" r:id="rId17"/>
    <p:sldId id="260" r:id="rId18"/>
    <p:sldId id="301" r:id="rId19"/>
    <p:sldId id="257" r:id="rId20"/>
    <p:sldId id="265" r:id="rId21"/>
    <p:sldId id="288" r:id="rId22"/>
    <p:sldId id="267" r:id="rId23"/>
    <p:sldId id="268" r:id="rId24"/>
    <p:sldId id="269" r:id="rId25"/>
    <p:sldId id="286" r:id="rId26"/>
    <p:sldId id="270" r:id="rId27"/>
    <p:sldId id="302" r:id="rId28"/>
    <p:sldId id="271" r:id="rId29"/>
    <p:sldId id="272" r:id="rId30"/>
    <p:sldId id="289" r:id="rId31"/>
    <p:sldId id="273" r:id="rId32"/>
    <p:sldId id="290" r:id="rId33"/>
    <p:sldId id="274" r:id="rId34"/>
    <p:sldId id="275" r:id="rId35"/>
    <p:sldId id="276" r:id="rId36"/>
    <p:sldId id="291" r:id="rId37"/>
    <p:sldId id="292" r:id="rId38"/>
    <p:sldId id="297" r:id="rId39"/>
    <p:sldId id="293" r:id="rId40"/>
    <p:sldId id="294" r:id="rId41"/>
    <p:sldId id="295" r:id="rId42"/>
    <p:sldId id="296" r:id="rId43"/>
    <p:sldId id="298" r:id="rId44"/>
    <p:sldId id="30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CAAE7-7EA0-42D6-A791-CC38DA703B93}" v="3" dt="2022-03-28T19:50:06.602"/>
    <p1510:client id="{09BA8469-D3B5-40C7-830E-C3EE8B5C4251}" v="29" dt="2022-03-22T08:58:17.682"/>
    <p1510:client id="{0DC96DCF-4E74-434E-8B11-66615AD94ABB}" v="179" dt="2022-03-22T16:20:09.434"/>
    <p1510:client id="{20064C44-3B18-4867-AC03-179F40937747}" v="130" dt="2022-03-22T20:31:36.794"/>
    <p1510:client id="{2622C11E-2CAC-409A-95EB-7660E30DE693}" v="81" dt="2022-03-21T21:43:19.177"/>
    <p1510:client id="{29C53EA6-7C06-4820-A126-BC7FBBAF84B1}" v="1" dt="2022-03-22T21:16:56.629"/>
    <p1510:client id="{3AFFECF2-D55C-4DB8-83F7-D1C4A1EF09C4}" v="42" dt="2022-03-30T20:33:54.877"/>
    <p1510:client id="{40196653-1CD2-4D3D-8A08-7CAE9D39BDBE}" v="99" dt="2022-03-22T16:11:50.262"/>
    <p1510:client id="{4997C38F-46AA-498D-B775-8BA050CB48FB}" v="29" dt="2022-03-22T09:00:38.520"/>
    <p1510:client id="{4F21B63D-B8CA-420C-951F-B072EE04EA57}" v="33" dt="2022-03-22T19:04:41.039"/>
    <p1510:client id="{56AB1E84-F389-42E0-A706-4E3EFE19A67F}" v="50" dt="2022-03-22T18:51:56.707"/>
    <p1510:client id="{5BE21AD3-A3DB-424F-AA2A-2A8DBAD7A3EC}" v="391" dt="2022-03-22T20:53:41.845"/>
    <p1510:client id="{73E03926-FFD1-4B90-A904-581814102FBD}" v="15" dt="2022-03-28T19:50:57.930"/>
    <p1510:client id="{7407A19D-7EDD-40FB-A2A9-96B24F8844E6}" v="253" dt="2022-03-22T20:05:43.516"/>
    <p1510:client id="{79520AB4-7B74-4AF1-8F54-638B9EC30976}" v="167" dt="2022-03-22T09:17:09.634"/>
    <p1510:client id="{7958B0B2-B785-4443-AC4D-5DCF5C706FD6}" v="33" dt="2022-03-28T19:02:52.317"/>
    <p1510:client id="{797D3872-75F2-4624-92E8-59B86614CE6C}" v="2" dt="2022-03-29T08:14:02.966"/>
    <p1510:client id="{7D083EEB-5A7A-4C6E-B1B0-E8372B7B1AF3}" v="1857" dt="2022-03-22T20:27:21.548"/>
    <p1510:client id="{864C8921-3108-4652-B147-149C4FD112D3}" v="25" dt="2022-03-28T19:52:14.270"/>
    <p1510:client id="{8A7E3B15-D0D8-4B54-82E9-6944138B2C32}" v="149" dt="2022-03-22T19:06:18.779"/>
    <p1510:client id="{8D5A0A85-6F2D-4B7D-A84F-A9E393A9FB8E}" v="26" dt="2022-03-31T05:59:36.792"/>
    <p1510:client id="{8ED6A71D-C068-477C-9F6F-4017CE930B83}" v="141" dt="2022-03-22T21:01:27.706"/>
    <p1510:client id="{932D6340-1F45-49B4-9480-D265138F6A19}" v="155" dt="2022-03-21T21:43:37.744"/>
    <p1510:client id="{97E7D3A6-EBCE-4445-B77F-DBD983E11230}" v="510" dt="2022-03-22T21:08:37.124"/>
    <p1510:client id="{9F653B68-9C90-4E41-BAEE-996224AD9265}" v="14" dt="2022-03-22T19:47:32.740"/>
    <p1510:client id="{AA2171EA-F332-49D6-9DBD-C9A042296361}" v="182" dt="2022-03-22T19:10:11.911"/>
    <p1510:client id="{B0D86FF0-75A9-4A88-AA91-FEA18897AD42}" v="211" dt="2022-03-22T21:07:55.350"/>
    <p1510:client id="{B5078D77-DA2C-4E06-AEC4-B015DC157507}" v="461" dt="2022-03-22T21:09:39.322"/>
    <p1510:client id="{C1652E31-9063-4FA3-81B1-747A4FBD5DB1}" v="349" dt="2022-03-22T19:53:36.189"/>
    <p1510:client id="{C210E20A-AC6B-426A-BCD5-0BB3F5C9581A}" v="10" dt="2022-03-28T19:52:28.908"/>
    <p1510:client id="{E001F53E-41E1-4AD2-B06D-138454ABB5EE}" v="19" dt="2022-03-22T21:17:07.652"/>
    <p1510:client id="{F0F7C17A-AB37-45B1-978C-7D1FB866CDD8}" v="267" dt="2022-03-31T19:30:57.5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ńczyk Jakub" userId="S::jakub.konczyk@student.wat.edu.pl::af041b55-d9e3-4be0-a074-11b873747811" providerId="AD" clId="Web-{F0F7C17A-AB37-45B1-978C-7D1FB866CDD8}"/>
    <pc:docChg chg="addSld modSld">
      <pc:chgData name="Kończyk Jakub" userId="S::jakub.konczyk@student.wat.edu.pl::af041b55-d9e3-4be0-a074-11b873747811" providerId="AD" clId="Web-{F0F7C17A-AB37-45B1-978C-7D1FB866CDD8}" dt="2022-03-31T19:30:57.588" v="48" actId="14100"/>
      <pc:docMkLst>
        <pc:docMk/>
      </pc:docMkLst>
      <pc:sldChg chg="addSp delSp modSp">
        <pc:chgData name="Kończyk Jakub" userId="S::jakub.konczyk@student.wat.edu.pl::af041b55-d9e3-4be0-a074-11b873747811" providerId="AD" clId="Web-{F0F7C17A-AB37-45B1-978C-7D1FB866CDD8}" dt="2022-03-31T19:29:04.006" v="24" actId="1076"/>
        <pc:sldMkLst>
          <pc:docMk/>
          <pc:sldMk cId="3942829022" sldId="270"/>
        </pc:sldMkLst>
        <pc:picChg chg="add del">
          <ac:chgData name="Kończyk Jakub" userId="S::jakub.konczyk@student.wat.edu.pl::af041b55-d9e3-4be0-a074-11b873747811" providerId="AD" clId="Web-{F0F7C17A-AB37-45B1-978C-7D1FB866CDD8}" dt="2022-03-31T19:28:30.005" v="8"/>
          <ac:picMkLst>
            <pc:docMk/>
            <pc:sldMk cId="3942829022" sldId="270"/>
            <ac:picMk id="3" creationId="{B48799F8-C82D-67AD-ABE0-DF5B626656DD}"/>
          </ac:picMkLst>
        </pc:picChg>
        <pc:picChg chg="add del mod">
          <ac:chgData name="Kończyk Jakub" userId="S::jakub.konczyk@student.wat.edu.pl::af041b55-d9e3-4be0-a074-11b873747811" providerId="AD" clId="Web-{F0F7C17A-AB37-45B1-978C-7D1FB866CDD8}" dt="2022-03-31T19:27:46.644" v="6"/>
          <ac:picMkLst>
            <pc:docMk/>
            <pc:sldMk cId="3942829022" sldId="270"/>
            <ac:picMk id="4" creationId="{45D8D3A0-D4D0-9ED3-FC3B-86BF656107B4}"/>
          </ac:picMkLst>
        </pc:picChg>
        <pc:picChg chg="add del mod">
          <ac:chgData name="Kończyk Jakub" userId="S::jakub.konczyk@student.wat.edu.pl::af041b55-d9e3-4be0-a074-11b873747811" providerId="AD" clId="Web-{F0F7C17A-AB37-45B1-978C-7D1FB866CDD8}" dt="2022-03-31T19:28:55.990" v="18"/>
          <ac:picMkLst>
            <pc:docMk/>
            <pc:sldMk cId="3942829022" sldId="270"/>
            <ac:picMk id="5" creationId="{8B85AD12-8AB5-89B1-3E96-C6D7FCB2C40D}"/>
          </ac:picMkLst>
        </pc:picChg>
        <pc:picChg chg="add mod">
          <ac:chgData name="Kończyk Jakub" userId="S::jakub.konczyk@student.wat.edu.pl::af041b55-d9e3-4be0-a074-11b873747811" providerId="AD" clId="Web-{F0F7C17A-AB37-45B1-978C-7D1FB866CDD8}" dt="2022-03-31T19:29:04.006" v="24" actId="1076"/>
          <ac:picMkLst>
            <pc:docMk/>
            <pc:sldMk cId="3942829022" sldId="270"/>
            <ac:picMk id="6" creationId="{E313B3E4-176D-CF9A-5EFF-47B56B00E6B7}"/>
          </ac:picMkLst>
        </pc:picChg>
      </pc:sldChg>
      <pc:sldChg chg="addSp delSp modSp">
        <pc:chgData name="Kończyk Jakub" userId="S::jakub.konczyk@student.wat.edu.pl::af041b55-d9e3-4be0-a074-11b873747811" providerId="AD" clId="Web-{F0F7C17A-AB37-45B1-978C-7D1FB866CDD8}" dt="2022-03-31T19:30:57.588" v="48" actId="14100"/>
        <pc:sldMkLst>
          <pc:docMk/>
          <pc:sldMk cId="2839506993" sldId="271"/>
        </pc:sldMkLst>
        <pc:picChg chg="add mod">
          <ac:chgData name="Kończyk Jakub" userId="S::jakub.konczyk@student.wat.edu.pl::af041b55-d9e3-4be0-a074-11b873747811" providerId="AD" clId="Web-{F0F7C17A-AB37-45B1-978C-7D1FB866CDD8}" dt="2022-03-31T19:30:57.588" v="48" actId="14100"/>
          <ac:picMkLst>
            <pc:docMk/>
            <pc:sldMk cId="2839506993" sldId="271"/>
            <ac:picMk id="3" creationId="{6816EB08-1FD7-ED92-96A7-B0FFACAFAE81}"/>
          </ac:picMkLst>
        </pc:picChg>
        <pc:picChg chg="del">
          <ac:chgData name="Kończyk Jakub" userId="S::jakub.konczyk@student.wat.edu.pl::af041b55-d9e3-4be0-a074-11b873747811" providerId="AD" clId="Web-{F0F7C17A-AB37-45B1-978C-7D1FB866CDD8}" dt="2022-03-31T19:30:24.665" v="38"/>
          <ac:picMkLst>
            <pc:docMk/>
            <pc:sldMk cId="2839506993" sldId="271"/>
            <ac:picMk id="4" creationId="{7CFAD547-EB28-5371-5962-621381CA5F3C}"/>
          </ac:picMkLst>
        </pc:picChg>
      </pc:sldChg>
      <pc:sldChg chg="addSp delSp modSp add replId">
        <pc:chgData name="Kończyk Jakub" userId="S::jakub.konczyk@student.wat.edu.pl::af041b55-d9e3-4be0-a074-11b873747811" providerId="AD" clId="Web-{F0F7C17A-AB37-45B1-978C-7D1FB866CDD8}" dt="2022-03-31T19:29:56.289" v="37" actId="1076"/>
        <pc:sldMkLst>
          <pc:docMk/>
          <pc:sldMk cId="3494682794" sldId="302"/>
        </pc:sldMkLst>
        <pc:picChg chg="add del mod">
          <ac:chgData name="Kończyk Jakub" userId="S::jakub.konczyk@student.wat.edu.pl::af041b55-d9e3-4be0-a074-11b873747811" providerId="AD" clId="Web-{F0F7C17A-AB37-45B1-978C-7D1FB866CDD8}" dt="2022-03-31T19:29:50.273" v="33"/>
          <ac:picMkLst>
            <pc:docMk/>
            <pc:sldMk cId="3494682794" sldId="302"/>
            <ac:picMk id="3" creationId="{F0079FEE-1973-218A-81B4-2534E648B1E2}"/>
          </ac:picMkLst>
        </pc:picChg>
        <pc:picChg chg="add mod">
          <ac:chgData name="Kończyk Jakub" userId="S::jakub.konczyk@student.wat.edu.pl::af041b55-d9e3-4be0-a074-11b873747811" providerId="AD" clId="Web-{F0F7C17A-AB37-45B1-978C-7D1FB866CDD8}" dt="2022-03-31T19:29:56.289" v="37" actId="1076"/>
          <ac:picMkLst>
            <pc:docMk/>
            <pc:sldMk cId="3494682794" sldId="302"/>
            <ac:picMk id="4" creationId="{411C7C23-2EA9-AD59-474A-16810E58C230}"/>
          </ac:picMkLst>
        </pc:picChg>
        <pc:picChg chg="del">
          <ac:chgData name="Kończyk Jakub" userId="S::jakub.konczyk@student.wat.edu.pl::af041b55-d9e3-4be0-a074-11b873747811" providerId="AD" clId="Web-{F0F7C17A-AB37-45B1-978C-7D1FB866CDD8}" dt="2022-03-31T19:29:28.491" v="26"/>
          <ac:picMkLst>
            <pc:docMk/>
            <pc:sldMk cId="3494682794" sldId="302"/>
            <ac:picMk id="6" creationId="{E313B3E4-176D-CF9A-5EFF-47B56B00E6B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327FA9-2B43-476E-85CD-0919E0BDC47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1754199-43E6-48B9-A11C-9E9F8B7CAB1E}">
      <dgm:prSet/>
      <dgm:spPr/>
      <dgm:t>
        <a:bodyPr/>
        <a:lstStyle/>
        <a:p>
          <a:r>
            <a:rPr lang="en-US" b="1"/>
            <a:t>Dział handlowy i marketingu</a:t>
          </a:r>
          <a:endParaRPr lang="en-US"/>
        </a:p>
      </dgm:t>
    </dgm:pt>
    <dgm:pt modelId="{D8328037-FCB3-436D-BFFA-4D5ADB8ACC80}" type="parTrans" cxnId="{FA7175CD-811D-480A-91FD-EC93E22A9400}">
      <dgm:prSet/>
      <dgm:spPr/>
      <dgm:t>
        <a:bodyPr/>
        <a:lstStyle/>
        <a:p>
          <a:endParaRPr lang="en-US"/>
        </a:p>
      </dgm:t>
    </dgm:pt>
    <dgm:pt modelId="{C32ED190-4713-4292-B031-36578A373C2D}" type="sibTrans" cxnId="{FA7175CD-811D-480A-91FD-EC93E22A9400}">
      <dgm:prSet/>
      <dgm:spPr/>
      <dgm:t>
        <a:bodyPr/>
        <a:lstStyle/>
        <a:p>
          <a:endParaRPr lang="en-US"/>
        </a:p>
      </dgm:t>
    </dgm:pt>
    <dgm:pt modelId="{74B06157-9022-4112-AF5D-FE475DEF46DC}">
      <dgm:prSet/>
      <dgm:spPr/>
      <dgm:t>
        <a:bodyPr/>
        <a:lstStyle/>
        <a:p>
          <a:r>
            <a:rPr lang="en-US" b="1" err="1"/>
            <a:t>Dział</a:t>
          </a:r>
          <a:r>
            <a:rPr lang="en-US" b="1"/>
            <a:t> </a:t>
          </a:r>
          <a:r>
            <a:rPr lang="en-US" b="1" err="1"/>
            <a:t>kadr</a:t>
          </a:r>
          <a:r>
            <a:rPr lang="en-US" b="1"/>
            <a:t> </a:t>
          </a:r>
          <a:r>
            <a:rPr lang="en-US" b="1" err="1"/>
            <a:t>i</a:t>
          </a:r>
          <a:r>
            <a:rPr lang="en-US" b="1"/>
            <a:t> </a:t>
          </a:r>
          <a:r>
            <a:rPr lang="en-US" b="1" err="1"/>
            <a:t>przygotowania</a:t>
          </a:r>
          <a:r>
            <a:rPr lang="en-US" b="1"/>
            <a:t> </a:t>
          </a:r>
          <a:r>
            <a:rPr lang="en-US" b="1" err="1"/>
            <a:t>projektów</a:t>
          </a:r>
          <a:endParaRPr lang="en-US" err="1"/>
        </a:p>
      </dgm:t>
    </dgm:pt>
    <dgm:pt modelId="{9916C129-C07C-4A18-940F-9EADFCA68701}" type="parTrans" cxnId="{FE831911-1AEA-4C71-BE89-59156BF4DB1F}">
      <dgm:prSet/>
      <dgm:spPr/>
      <dgm:t>
        <a:bodyPr/>
        <a:lstStyle/>
        <a:p>
          <a:endParaRPr lang="en-US"/>
        </a:p>
      </dgm:t>
    </dgm:pt>
    <dgm:pt modelId="{99C69DED-D570-4928-806E-CB1EA0A88003}" type="sibTrans" cxnId="{FE831911-1AEA-4C71-BE89-59156BF4DB1F}">
      <dgm:prSet/>
      <dgm:spPr/>
      <dgm:t>
        <a:bodyPr/>
        <a:lstStyle/>
        <a:p>
          <a:endParaRPr lang="en-US"/>
        </a:p>
      </dgm:t>
    </dgm:pt>
    <dgm:pt modelId="{324D8FB5-370A-4F35-B312-274853FEC14D}">
      <dgm:prSet/>
      <dgm:spPr/>
      <dgm:t>
        <a:bodyPr/>
        <a:lstStyle/>
        <a:p>
          <a:r>
            <a:rPr lang="en-US" b="1" err="1"/>
            <a:t>Dział</a:t>
          </a:r>
          <a:r>
            <a:rPr lang="en-US" b="1"/>
            <a:t> </a:t>
          </a:r>
          <a:r>
            <a:rPr lang="en-US" b="1" err="1"/>
            <a:t>produkcyjny</a:t>
          </a:r>
          <a:endParaRPr lang="en-US"/>
        </a:p>
      </dgm:t>
    </dgm:pt>
    <dgm:pt modelId="{7B4B38ED-109F-4E5D-84BA-7129507ADA62}" type="parTrans" cxnId="{6F7D4DD5-EE10-4C7D-99A4-55F208AF532A}">
      <dgm:prSet/>
      <dgm:spPr/>
      <dgm:t>
        <a:bodyPr/>
        <a:lstStyle/>
        <a:p>
          <a:endParaRPr lang="en-US"/>
        </a:p>
      </dgm:t>
    </dgm:pt>
    <dgm:pt modelId="{30A3E973-3A1E-4907-97C9-F051CBE976A0}" type="sibTrans" cxnId="{6F7D4DD5-EE10-4C7D-99A4-55F208AF532A}">
      <dgm:prSet/>
      <dgm:spPr/>
      <dgm:t>
        <a:bodyPr/>
        <a:lstStyle/>
        <a:p>
          <a:endParaRPr lang="en-US"/>
        </a:p>
      </dgm:t>
    </dgm:pt>
    <dgm:pt modelId="{64618AF0-C65B-48E0-BB09-F208DA0AF0BB}">
      <dgm:prSet/>
      <dgm:spPr/>
      <dgm:t>
        <a:bodyPr/>
        <a:lstStyle/>
        <a:p>
          <a:r>
            <a:rPr lang="en-US" b="1" err="1"/>
            <a:t>Dział</a:t>
          </a:r>
          <a:r>
            <a:rPr lang="en-US" b="1"/>
            <a:t> </a:t>
          </a:r>
          <a:r>
            <a:rPr lang="en-US" b="1" err="1"/>
            <a:t>zasobów</a:t>
          </a:r>
          <a:r>
            <a:rPr lang="en-US" b="1"/>
            <a:t> </a:t>
          </a:r>
          <a:r>
            <a:rPr lang="en-US" b="1" err="1"/>
            <a:t>i</a:t>
          </a:r>
          <a:r>
            <a:rPr lang="en-US" b="1"/>
            <a:t> </a:t>
          </a:r>
          <a:r>
            <a:rPr lang="en-US" b="1" err="1"/>
            <a:t>dostaw</a:t>
          </a:r>
          <a:endParaRPr lang="en-US"/>
        </a:p>
      </dgm:t>
    </dgm:pt>
    <dgm:pt modelId="{C90E7FAA-C25C-4638-B1E9-BAD02398C1F0}" type="parTrans" cxnId="{4898D6F4-4B65-4EA1-93FF-6349CF727C3D}">
      <dgm:prSet/>
      <dgm:spPr/>
      <dgm:t>
        <a:bodyPr/>
        <a:lstStyle/>
        <a:p>
          <a:endParaRPr lang="en-US"/>
        </a:p>
      </dgm:t>
    </dgm:pt>
    <dgm:pt modelId="{EBEFF41D-AE45-48A3-814F-3C3326182B53}" type="sibTrans" cxnId="{4898D6F4-4B65-4EA1-93FF-6349CF727C3D}">
      <dgm:prSet/>
      <dgm:spPr/>
      <dgm:t>
        <a:bodyPr/>
        <a:lstStyle/>
        <a:p>
          <a:endParaRPr lang="en-US"/>
        </a:p>
      </dgm:t>
    </dgm:pt>
    <dgm:pt modelId="{ED7BF200-EBBD-45D3-BDB5-9BE2DBFCE5BA}">
      <dgm:prSet/>
      <dgm:spPr/>
      <dgm:t>
        <a:bodyPr/>
        <a:lstStyle/>
        <a:p>
          <a:r>
            <a:rPr lang="en-US" err="1"/>
            <a:t>Dział</a:t>
          </a:r>
          <a:r>
            <a:rPr lang="en-US"/>
            <a:t> </a:t>
          </a:r>
          <a:r>
            <a:rPr lang="en-US" err="1"/>
            <a:t>utrzymania</a:t>
          </a:r>
          <a:r>
            <a:rPr lang="en-US"/>
            <a:t> </a:t>
          </a:r>
          <a:r>
            <a:rPr lang="en-US" err="1"/>
            <a:t>ruchu</a:t>
          </a:r>
        </a:p>
      </dgm:t>
    </dgm:pt>
    <dgm:pt modelId="{5F118C34-11BF-45AA-9207-A240C7C6AE31}" type="parTrans" cxnId="{1CB87EBC-9AC4-4C03-BF4B-3FB55998A21E}">
      <dgm:prSet/>
      <dgm:spPr/>
      <dgm:t>
        <a:bodyPr/>
        <a:lstStyle/>
        <a:p>
          <a:endParaRPr lang="en-US"/>
        </a:p>
      </dgm:t>
    </dgm:pt>
    <dgm:pt modelId="{7A18E0B2-B1EF-4E17-909F-9AD66E6A3EA5}" type="sibTrans" cxnId="{1CB87EBC-9AC4-4C03-BF4B-3FB55998A21E}">
      <dgm:prSet/>
      <dgm:spPr/>
      <dgm:t>
        <a:bodyPr/>
        <a:lstStyle/>
        <a:p>
          <a:endParaRPr lang="en-US"/>
        </a:p>
      </dgm:t>
    </dgm:pt>
    <dgm:pt modelId="{3A4FDB24-B6F5-4400-9D94-3D070D11D7BD}">
      <dgm:prSet/>
      <dgm:spPr/>
      <dgm:t>
        <a:bodyPr/>
        <a:lstStyle/>
        <a:p>
          <a:r>
            <a:rPr lang="en-US" err="1"/>
            <a:t>Dział</a:t>
          </a:r>
          <a:r>
            <a:rPr lang="en-US"/>
            <a:t> </a:t>
          </a:r>
          <a:r>
            <a:rPr lang="en-US" err="1"/>
            <a:t>logistyczny</a:t>
          </a:r>
        </a:p>
      </dgm:t>
    </dgm:pt>
    <dgm:pt modelId="{359C876E-83B5-46BB-A1A7-75E38CA0CCCF}" type="parTrans" cxnId="{262CB59D-3740-4EDA-A40F-BAF0220333C3}">
      <dgm:prSet/>
      <dgm:spPr/>
      <dgm:t>
        <a:bodyPr/>
        <a:lstStyle/>
        <a:p>
          <a:endParaRPr lang="en-US"/>
        </a:p>
      </dgm:t>
    </dgm:pt>
    <dgm:pt modelId="{A4EC86A4-A762-41C7-9F4B-7C79F20906EA}" type="sibTrans" cxnId="{262CB59D-3740-4EDA-A40F-BAF0220333C3}">
      <dgm:prSet/>
      <dgm:spPr/>
      <dgm:t>
        <a:bodyPr/>
        <a:lstStyle/>
        <a:p>
          <a:endParaRPr lang="en-US"/>
        </a:p>
      </dgm:t>
    </dgm:pt>
    <dgm:pt modelId="{96F80E4C-A0B5-4EC8-AB4C-9DEDD567871A}">
      <dgm:prSet/>
      <dgm:spPr/>
      <dgm:t>
        <a:bodyPr/>
        <a:lstStyle/>
        <a:p>
          <a:r>
            <a:rPr lang="en-US" err="1"/>
            <a:t>Dział</a:t>
          </a:r>
          <a:r>
            <a:rPr lang="en-US"/>
            <a:t> </a:t>
          </a:r>
          <a:r>
            <a:rPr lang="en-US" err="1"/>
            <a:t>kontroli</a:t>
          </a:r>
          <a:r>
            <a:rPr lang="en-US"/>
            <a:t> </a:t>
          </a:r>
          <a:r>
            <a:rPr lang="en-US" err="1"/>
            <a:t>jakości</a:t>
          </a:r>
        </a:p>
      </dgm:t>
    </dgm:pt>
    <dgm:pt modelId="{46BE2991-48B0-4FD3-AA1E-37F973AB7F03}" type="parTrans" cxnId="{72B29E54-D918-4944-BACC-91CB8C8BB172}">
      <dgm:prSet/>
      <dgm:spPr/>
      <dgm:t>
        <a:bodyPr/>
        <a:lstStyle/>
        <a:p>
          <a:endParaRPr lang="en-US"/>
        </a:p>
      </dgm:t>
    </dgm:pt>
    <dgm:pt modelId="{3C1C3BEC-6CB8-4847-832C-FE61CF846B37}" type="sibTrans" cxnId="{72B29E54-D918-4944-BACC-91CB8C8BB172}">
      <dgm:prSet/>
      <dgm:spPr/>
      <dgm:t>
        <a:bodyPr/>
        <a:lstStyle/>
        <a:p>
          <a:endParaRPr lang="en-US"/>
        </a:p>
      </dgm:t>
    </dgm:pt>
    <dgm:pt modelId="{B2F785BD-FC47-4CA4-A0F1-BA302A1BDF04}" type="pres">
      <dgm:prSet presAssocID="{F4327FA9-2B43-476E-85CD-0919E0BDC477}" presName="vert0" presStyleCnt="0">
        <dgm:presLayoutVars>
          <dgm:dir/>
          <dgm:animOne val="branch"/>
          <dgm:animLvl val="lvl"/>
        </dgm:presLayoutVars>
      </dgm:prSet>
      <dgm:spPr/>
    </dgm:pt>
    <dgm:pt modelId="{22D99ADA-64D9-4DD4-96DE-AB777A18960F}" type="pres">
      <dgm:prSet presAssocID="{31754199-43E6-48B9-A11C-9E9F8B7CAB1E}" presName="thickLine" presStyleLbl="alignNode1" presStyleIdx="0" presStyleCnt="7"/>
      <dgm:spPr/>
    </dgm:pt>
    <dgm:pt modelId="{84796CCA-9835-4BF6-89A5-85422AEBCA99}" type="pres">
      <dgm:prSet presAssocID="{31754199-43E6-48B9-A11C-9E9F8B7CAB1E}" presName="horz1" presStyleCnt="0"/>
      <dgm:spPr/>
    </dgm:pt>
    <dgm:pt modelId="{8A7EDF05-0205-4ECB-9997-D63FE31CD8C7}" type="pres">
      <dgm:prSet presAssocID="{31754199-43E6-48B9-A11C-9E9F8B7CAB1E}" presName="tx1" presStyleLbl="revTx" presStyleIdx="0" presStyleCnt="7"/>
      <dgm:spPr/>
    </dgm:pt>
    <dgm:pt modelId="{0C28F7A5-B0F0-43DC-A595-E8664A45FA49}" type="pres">
      <dgm:prSet presAssocID="{31754199-43E6-48B9-A11C-9E9F8B7CAB1E}" presName="vert1" presStyleCnt="0"/>
      <dgm:spPr/>
    </dgm:pt>
    <dgm:pt modelId="{5D57A255-BA2E-4C71-9D29-B40D150D1A9C}" type="pres">
      <dgm:prSet presAssocID="{74B06157-9022-4112-AF5D-FE475DEF46DC}" presName="thickLine" presStyleLbl="alignNode1" presStyleIdx="1" presStyleCnt="7"/>
      <dgm:spPr/>
    </dgm:pt>
    <dgm:pt modelId="{8D28D1D7-D5E1-4A48-BE2B-890BFFEAC335}" type="pres">
      <dgm:prSet presAssocID="{74B06157-9022-4112-AF5D-FE475DEF46DC}" presName="horz1" presStyleCnt="0"/>
      <dgm:spPr/>
    </dgm:pt>
    <dgm:pt modelId="{C3A000B0-096C-4FE1-81D3-F0C1B16FC031}" type="pres">
      <dgm:prSet presAssocID="{74B06157-9022-4112-AF5D-FE475DEF46DC}" presName="tx1" presStyleLbl="revTx" presStyleIdx="1" presStyleCnt="7"/>
      <dgm:spPr/>
    </dgm:pt>
    <dgm:pt modelId="{56A148EA-4D83-453F-96D3-FC3F5316D932}" type="pres">
      <dgm:prSet presAssocID="{74B06157-9022-4112-AF5D-FE475DEF46DC}" presName="vert1" presStyleCnt="0"/>
      <dgm:spPr/>
    </dgm:pt>
    <dgm:pt modelId="{4D5F8268-9777-452E-B507-FE9DD8103193}" type="pres">
      <dgm:prSet presAssocID="{324D8FB5-370A-4F35-B312-274853FEC14D}" presName="thickLine" presStyleLbl="alignNode1" presStyleIdx="2" presStyleCnt="7"/>
      <dgm:spPr/>
    </dgm:pt>
    <dgm:pt modelId="{EFA5E91E-8F3D-44B9-BA0D-ADE53D9C8101}" type="pres">
      <dgm:prSet presAssocID="{324D8FB5-370A-4F35-B312-274853FEC14D}" presName="horz1" presStyleCnt="0"/>
      <dgm:spPr/>
    </dgm:pt>
    <dgm:pt modelId="{3FF31B8D-69DA-4AFB-A484-4EE6C5F5E27B}" type="pres">
      <dgm:prSet presAssocID="{324D8FB5-370A-4F35-B312-274853FEC14D}" presName="tx1" presStyleLbl="revTx" presStyleIdx="2" presStyleCnt="7"/>
      <dgm:spPr/>
    </dgm:pt>
    <dgm:pt modelId="{B957F11D-5FF2-4D91-86D8-11D35B1D3F1D}" type="pres">
      <dgm:prSet presAssocID="{324D8FB5-370A-4F35-B312-274853FEC14D}" presName="vert1" presStyleCnt="0"/>
      <dgm:spPr/>
    </dgm:pt>
    <dgm:pt modelId="{813FEDE5-7E77-4B9E-9AE0-D342130F9D8D}" type="pres">
      <dgm:prSet presAssocID="{64618AF0-C65B-48E0-BB09-F208DA0AF0BB}" presName="thickLine" presStyleLbl="alignNode1" presStyleIdx="3" presStyleCnt="7"/>
      <dgm:spPr/>
    </dgm:pt>
    <dgm:pt modelId="{4D3BBC2D-BB91-4CD2-9AB2-2E34A28094CD}" type="pres">
      <dgm:prSet presAssocID="{64618AF0-C65B-48E0-BB09-F208DA0AF0BB}" presName="horz1" presStyleCnt="0"/>
      <dgm:spPr/>
    </dgm:pt>
    <dgm:pt modelId="{D51889E2-64F3-4EE0-9AFF-196E33BFCF05}" type="pres">
      <dgm:prSet presAssocID="{64618AF0-C65B-48E0-BB09-F208DA0AF0BB}" presName="tx1" presStyleLbl="revTx" presStyleIdx="3" presStyleCnt="7"/>
      <dgm:spPr/>
    </dgm:pt>
    <dgm:pt modelId="{D4300C51-094E-4C1E-8D21-276BC85D451E}" type="pres">
      <dgm:prSet presAssocID="{64618AF0-C65B-48E0-BB09-F208DA0AF0BB}" presName="vert1" presStyleCnt="0"/>
      <dgm:spPr/>
    </dgm:pt>
    <dgm:pt modelId="{4098E26B-7D27-4E8D-85D1-38207BA46204}" type="pres">
      <dgm:prSet presAssocID="{ED7BF200-EBBD-45D3-BDB5-9BE2DBFCE5BA}" presName="thickLine" presStyleLbl="alignNode1" presStyleIdx="4" presStyleCnt="7"/>
      <dgm:spPr/>
    </dgm:pt>
    <dgm:pt modelId="{B82FE3F1-9B23-49FF-84B2-5FAB0207157B}" type="pres">
      <dgm:prSet presAssocID="{ED7BF200-EBBD-45D3-BDB5-9BE2DBFCE5BA}" presName="horz1" presStyleCnt="0"/>
      <dgm:spPr/>
    </dgm:pt>
    <dgm:pt modelId="{A51E6028-3B39-489A-B770-4EAB1923D2BA}" type="pres">
      <dgm:prSet presAssocID="{ED7BF200-EBBD-45D3-BDB5-9BE2DBFCE5BA}" presName="tx1" presStyleLbl="revTx" presStyleIdx="4" presStyleCnt="7"/>
      <dgm:spPr/>
    </dgm:pt>
    <dgm:pt modelId="{39CE7FA4-31C7-4BCE-8A93-9DA41534ED36}" type="pres">
      <dgm:prSet presAssocID="{ED7BF200-EBBD-45D3-BDB5-9BE2DBFCE5BA}" presName="vert1" presStyleCnt="0"/>
      <dgm:spPr/>
    </dgm:pt>
    <dgm:pt modelId="{8669F40A-2623-4FDB-8543-27C32D4C8AC4}" type="pres">
      <dgm:prSet presAssocID="{3A4FDB24-B6F5-4400-9D94-3D070D11D7BD}" presName="thickLine" presStyleLbl="alignNode1" presStyleIdx="5" presStyleCnt="7"/>
      <dgm:spPr/>
    </dgm:pt>
    <dgm:pt modelId="{82A24CDA-3A19-4028-B73B-6F079DFB8B59}" type="pres">
      <dgm:prSet presAssocID="{3A4FDB24-B6F5-4400-9D94-3D070D11D7BD}" presName="horz1" presStyleCnt="0"/>
      <dgm:spPr/>
    </dgm:pt>
    <dgm:pt modelId="{D8617914-0B4E-401A-9185-175718334550}" type="pres">
      <dgm:prSet presAssocID="{3A4FDB24-B6F5-4400-9D94-3D070D11D7BD}" presName="tx1" presStyleLbl="revTx" presStyleIdx="5" presStyleCnt="7"/>
      <dgm:spPr/>
    </dgm:pt>
    <dgm:pt modelId="{397B6B16-5496-4AA1-A3ED-F6453EEEDAD5}" type="pres">
      <dgm:prSet presAssocID="{3A4FDB24-B6F5-4400-9D94-3D070D11D7BD}" presName="vert1" presStyleCnt="0"/>
      <dgm:spPr/>
    </dgm:pt>
    <dgm:pt modelId="{4DA4BC2D-C87A-48CB-B8E1-A8EE61E535CE}" type="pres">
      <dgm:prSet presAssocID="{96F80E4C-A0B5-4EC8-AB4C-9DEDD567871A}" presName="thickLine" presStyleLbl="alignNode1" presStyleIdx="6" presStyleCnt="7"/>
      <dgm:spPr/>
    </dgm:pt>
    <dgm:pt modelId="{CDDB79EC-7E7C-4C66-8774-05CAF405F32B}" type="pres">
      <dgm:prSet presAssocID="{96F80E4C-A0B5-4EC8-AB4C-9DEDD567871A}" presName="horz1" presStyleCnt="0"/>
      <dgm:spPr/>
    </dgm:pt>
    <dgm:pt modelId="{D82FB1D4-EA0B-4597-9F20-8FDA41AECC57}" type="pres">
      <dgm:prSet presAssocID="{96F80E4C-A0B5-4EC8-AB4C-9DEDD567871A}" presName="tx1" presStyleLbl="revTx" presStyleIdx="6" presStyleCnt="7"/>
      <dgm:spPr/>
    </dgm:pt>
    <dgm:pt modelId="{95CD7823-5980-4BCD-9663-8DE66FD55D31}" type="pres">
      <dgm:prSet presAssocID="{96F80E4C-A0B5-4EC8-AB4C-9DEDD567871A}" presName="vert1" presStyleCnt="0"/>
      <dgm:spPr/>
    </dgm:pt>
  </dgm:ptLst>
  <dgm:cxnLst>
    <dgm:cxn modelId="{FE831911-1AEA-4C71-BE89-59156BF4DB1F}" srcId="{F4327FA9-2B43-476E-85CD-0919E0BDC477}" destId="{74B06157-9022-4112-AF5D-FE475DEF46DC}" srcOrd="1" destOrd="0" parTransId="{9916C129-C07C-4A18-940F-9EADFCA68701}" sibTransId="{99C69DED-D570-4928-806E-CB1EA0A88003}"/>
    <dgm:cxn modelId="{71268114-1A31-4C37-9559-75E80D838C82}" type="presOf" srcId="{31754199-43E6-48B9-A11C-9E9F8B7CAB1E}" destId="{8A7EDF05-0205-4ECB-9997-D63FE31CD8C7}" srcOrd="0" destOrd="0" presId="urn:microsoft.com/office/officeart/2008/layout/LinedList"/>
    <dgm:cxn modelId="{01015167-AD4F-4BDD-8392-68FB33F13B26}" type="presOf" srcId="{96F80E4C-A0B5-4EC8-AB4C-9DEDD567871A}" destId="{D82FB1D4-EA0B-4597-9F20-8FDA41AECC57}" srcOrd="0" destOrd="0" presId="urn:microsoft.com/office/officeart/2008/layout/LinedList"/>
    <dgm:cxn modelId="{72B29E54-D918-4944-BACC-91CB8C8BB172}" srcId="{F4327FA9-2B43-476E-85CD-0919E0BDC477}" destId="{96F80E4C-A0B5-4EC8-AB4C-9DEDD567871A}" srcOrd="6" destOrd="0" parTransId="{46BE2991-48B0-4FD3-AA1E-37F973AB7F03}" sibTransId="{3C1C3BEC-6CB8-4847-832C-FE61CF846B37}"/>
    <dgm:cxn modelId="{262CB59D-3740-4EDA-A40F-BAF0220333C3}" srcId="{F4327FA9-2B43-476E-85CD-0919E0BDC477}" destId="{3A4FDB24-B6F5-4400-9D94-3D070D11D7BD}" srcOrd="5" destOrd="0" parTransId="{359C876E-83B5-46BB-A1A7-75E38CA0CCCF}" sibTransId="{A4EC86A4-A762-41C7-9F4B-7C79F20906EA}"/>
    <dgm:cxn modelId="{418E25A6-330B-4A61-A1B8-15A351858A08}" type="presOf" srcId="{3A4FDB24-B6F5-4400-9D94-3D070D11D7BD}" destId="{D8617914-0B4E-401A-9185-175718334550}" srcOrd="0" destOrd="0" presId="urn:microsoft.com/office/officeart/2008/layout/LinedList"/>
    <dgm:cxn modelId="{63E771A9-7D23-4DB3-B218-1D877046B828}" type="presOf" srcId="{F4327FA9-2B43-476E-85CD-0919E0BDC477}" destId="{B2F785BD-FC47-4CA4-A0F1-BA302A1BDF04}" srcOrd="0" destOrd="0" presId="urn:microsoft.com/office/officeart/2008/layout/LinedList"/>
    <dgm:cxn modelId="{66B785AD-B63F-40A8-BDCC-E7DCFEB88202}" type="presOf" srcId="{324D8FB5-370A-4F35-B312-274853FEC14D}" destId="{3FF31B8D-69DA-4AFB-A484-4EE6C5F5E27B}" srcOrd="0" destOrd="0" presId="urn:microsoft.com/office/officeart/2008/layout/LinedList"/>
    <dgm:cxn modelId="{68282DB6-190C-4E43-B828-D7279D4ACA4B}" type="presOf" srcId="{64618AF0-C65B-48E0-BB09-F208DA0AF0BB}" destId="{D51889E2-64F3-4EE0-9AFF-196E33BFCF05}" srcOrd="0" destOrd="0" presId="urn:microsoft.com/office/officeart/2008/layout/LinedList"/>
    <dgm:cxn modelId="{1CB87EBC-9AC4-4C03-BF4B-3FB55998A21E}" srcId="{F4327FA9-2B43-476E-85CD-0919E0BDC477}" destId="{ED7BF200-EBBD-45D3-BDB5-9BE2DBFCE5BA}" srcOrd="4" destOrd="0" parTransId="{5F118C34-11BF-45AA-9207-A240C7C6AE31}" sibTransId="{7A18E0B2-B1EF-4E17-909F-9AD66E6A3EA5}"/>
    <dgm:cxn modelId="{FA7175CD-811D-480A-91FD-EC93E22A9400}" srcId="{F4327FA9-2B43-476E-85CD-0919E0BDC477}" destId="{31754199-43E6-48B9-A11C-9E9F8B7CAB1E}" srcOrd="0" destOrd="0" parTransId="{D8328037-FCB3-436D-BFFA-4D5ADB8ACC80}" sibTransId="{C32ED190-4713-4292-B031-36578A373C2D}"/>
    <dgm:cxn modelId="{6F7D4DD5-EE10-4C7D-99A4-55F208AF532A}" srcId="{F4327FA9-2B43-476E-85CD-0919E0BDC477}" destId="{324D8FB5-370A-4F35-B312-274853FEC14D}" srcOrd="2" destOrd="0" parTransId="{7B4B38ED-109F-4E5D-84BA-7129507ADA62}" sibTransId="{30A3E973-3A1E-4907-97C9-F051CBE976A0}"/>
    <dgm:cxn modelId="{AD6308D6-E7C8-4278-8E39-BFEFDCFE14E4}" type="presOf" srcId="{ED7BF200-EBBD-45D3-BDB5-9BE2DBFCE5BA}" destId="{A51E6028-3B39-489A-B770-4EAB1923D2BA}" srcOrd="0" destOrd="0" presId="urn:microsoft.com/office/officeart/2008/layout/LinedList"/>
    <dgm:cxn modelId="{4898D6F4-4B65-4EA1-93FF-6349CF727C3D}" srcId="{F4327FA9-2B43-476E-85CD-0919E0BDC477}" destId="{64618AF0-C65B-48E0-BB09-F208DA0AF0BB}" srcOrd="3" destOrd="0" parTransId="{C90E7FAA-C25C-4638-B1E9-BAD02398C1F0}" sibTransId="{EBEFF41D-AE45-48A3-814F-3C3326182B53}"/>
    <dgm:cxn modelId="{CDCB1AF7-E28D-4EAE-A810-314E34D587B0}" type="presOf" srcId="{74B06157-9022-4112-AF5D-FE475DEF46DC}" destId="{C3A000B0-096C-4FE1-81D3-F0C1B16FC031}" srcOrd="0" destOrd="0" presId="urn:microsoft.com/office/officeart/2008/layout/LinedList"/>
    <dgm:cxn modelId="{5ECB8461-9B6B-4B4B-99C3-99C00E440385}" type="presParOf" srcId="{B2F785BD-FC47-4CA4-A0F1-BA302A1BDF04}" destId="{22D99ADA-64D9-4DD4-96DE-AB777A18960F}" srcOrd="0" destOrd="0" presId="urn:microsoft.com/office/officeart/2008/layout/LinedList"/>
    <dgm:cxn modelId="{20165B02-38AA-4214-BE0C-D1AFE62B931F}" type="presParOf" srcId="{B2F785BD-FC47-4CA4-A0F1-BA302A1BDF04}" destId="{84796CCA-9835-4BF6-89A5-85422AEBCA99}" srcOrd="1" destOrd="0" presId="urn:microsoft.com/office/officeart/2008/layout/LinedList"/>
    <dgm:cxn modelId="{86DD54C5-416A-4378-9BCD-F4562BFD47F6}" type="presParOf" srcId="{84796CCA-9835-4BF6-89A5-85422AEBCA99}" destId="{8A7EDF05-0205-4ECB-9997-D63FE31CD8C7}" srcOrd="0" destOrd="0" presId="urn:microsoft.com/office/officeart/2008/layout/LinedList"/>
    <dgm:cxn modelId="{A8D8736E-CD06-4493-A355-7CE647300C29}" type="presParOf" srcId="{84796CCA-9835-4BF6-89A5-85422AEBCA99}" destId="{0C28F7A5-B0F0-43DC-A595-E8664A45FA49}" srcOrd="1" destOrd="0" presId="urn:microsoft.com/office/officeart/2008/layout/LinedList"/>
    <dgm:cxn modelId="{823D2832-1AC8-4777-9334-083E9E75E07B}" type="presParOf" srcId="{B2F785BD-FC47-4CA4-A0F1-BA302A1BDF04}" destId="{5D57A255-BA2E-4C71-9D29-B40D150D1A9C}" srcOrd="2" destOrd="0" presId="urn:microsoft.com/office/officeart/2008/layout/LinedList"/>
    <dgm:cxn modelId="{A0221C05-F595-4137-9425-502982A6033A}" type="presParOf" srcId="{B2F785BD-FC47-4CA4-A0F1-BA302A1BDF04}" destId="{8D28D1D7-D5E1-4A48-BE2B-890BFFEAC335}" srcOrd="3" destOrd="0" presId="urn:microsoft.com/office/officeart/2008/layout/LinedList"/>
    <dgm:cxn modelId="{915B05B1-C2BB-4DDE-9087-125CF1DE6F70}" type="presParOf" srcId="{8D28D1D7-D5E1-4A48-BE2B-890BFFEAC335}" destId="{C3A000B0-096C-4FE1-81D3-F0C1B16FC031}" srcOrd="0" destOrd="0" presId="urn:microsoft.com/office/officeart/2008/layout/LinedList"/>
    <dgm:cxn modelId="{058258B5-4F48-4E2A-A3B4-8DDEE437534A}" type="presParOf" srcId="{8D28D1D7-D5E1-4A48-BE2B-890BFFEAC335}" destId="{56A148EA-4D83-453F-96D3-FC3F5316D932}" srcOrd="1" destOrd="0" presId="urn:microsoft.com/office/officeart/2008/layout/LinedList"/>
    <dgm:cxn modelId="{76DAF44D-0C30-40EE-9636-F84B22919D03}" type="presParOf" srcId="{B2F785BD-FC47-4CA4-A0F1-BA302A1BDF04}" destId="{4D5F8268-9777-452E-B507-FE9DD8103193}" srcOrd="4" destOrd="0" presId="urn:microsoft.com/office/officeart/2008/layout/LinedList"/>
    <dgm:cxn modelId="{9F2CA938-9186-4EAC-BCFD-B2504E3D33DE}" type="presParOf" srcId="{B2F785BD-FC47-4CA4-A0F1-BA302A1BDF04}" destId="{EFA5E91E-8F3D-44B9-BA0D-ADE53D9C8101}" srcOrd="5" destOrd="0" presId="urn:microsoft.com/office/officeart/2008/layout/LinedList"/>
    <dgm:cxn modelId="{F7E5C1FC-B410-470D-B459-01FC26739C88}" type="presParOf" srcId="{EFA5E91E-8F3D-44B9-BA0D-ADE53D9C8101}" destId="{3FF31B8D-69DA-4AFB-A484-4EE6C5F5E27B}" srcOrd="0" destOrd="0" presId="urn:microsoft.com/office/officeart/2008/layout/LinedList"/>
    <dgm:cxn modelId="{183A848B-A4EE-40AF-BEAB-70C7AB237F50}" type="presParOf" srcId="{EFA5E91E-8F3D-44B9-BA0D-ADE53D9C8101}" destId="{B957F11D-5FF2-4D91-86D8-11D35B1D3F1D}" srcOrd="1" destOrd="0" presId="urn:microsoft.com/office/officeart/2008/layout/LinedList"/>
    <dgm:cxn modelId="{036F0702-E5EA-4088-9E6D-20F2B5E5C7EA}" type="presParOf" srcId="{B2F785BD-FC47-4CA4-A0F1-BA302A1BDF04}" destId="{813FEDE5-7E77-4B9E-9AE0-D342130F9D8D}" srcOrd="6" destOrd="0" presId="urn:microsoft.com/office/officeart/2008/layout/LinedList"/>
    <dgm:cxn modelId="{D36DFF51-9F47-4F33-A42A-2FA4F4C1FBF6}" type="presParOf" srcId="{B2F785BD-FC47-4CA4-A0F1-BA302A1BDF04}" destId="{4D3BBC2D-BB91-4CD2-9AB2-2E34A28094CD}" srcOrd="7" destOrd="0" presId="urn:microsoft.com/office/officeart/2008/layout/LinedList"/>
    <dgm:cxn modelId="{160479BC-ABEB-40FB-BE15-2E1CD8DD4AB0}" type="presParOf" srcId="{4D3BBC2D-BB91-4CD2-9AB2-2E34A28094CD}" destId="{D51889E2-64F3-4EE0-9AFF-196E33BFCF05}" srcOrd="0" destOrd="0" presId="urn:microsoft.com/office/officeart/2008/layout/LinedList"/>
    <dgm:cxn modelId="{F651CD8C-2D0E-49AA-923F-FFCFD8B91FBC}" type="presParOf" srcId="{4D3BBC2D-BB91-4CD2-9AB2-2E34A28094CD}" destId="{D4300C51-094E-4C1E-8D21-276BC85D451E}" srcOrd="1" destOrd="0" presId="urn:microsoft.com/office/officeart/2008/layout/LinedList"/>
    <dgm:cxn modelId="{A9D66EE9-8041-4207-97F7-D0A503CBE115}" type="presParOf" srcId="{B2F785BD-FC47-4CA4-A0F1-BA302A1BDF04}" destId="{4098E26B-7D27-4E8D-85D1-38207BA46204}" srcOrd="8" destOrd="0" presId="urn:microsoft.com/office/officeart/2008/layout/LinedList"/>
    <dgm:cxn modelId="{73CA7CFD-BA3D-4B5F-9658-153BD77F3293}" type="presParOf" srcId="{B2F785BD-FC47-4CA4-A0F1-BA302A1BDF04}" destId="{B82FE3F1-9B23-49FF-84B2-5FAB0207157B}" srcOrd="9" destOrd="0" presId="urn:microsoft.com/office/officeart/2008/layout/LinedList"/>
    <dgm:cxn modelId="{04EA76F4-EACE-41F9-A8F7-C308B22840DF}" type="presParOf" srcId="{B82FE3F1-9B23-49FF-84B2-5FAB0207157B}" destId="{A51E6028-3B39-489A-B770-4EAB1923D2BA}" srcOrd="0" destOrd="0" presId="urn:microsoft.com/office/officeart/2008/layout/LinedList"/>
    <dgm:cxn modelId="{7774A087-4F12-4773-85A3-96D52557919D}" type="presParOf" srcId="{B82FE3F1-9B23-49FF-84B2-5FAB0207157B}" destId="{39CE7FA4-31C7-4BCE-8A93-9DA41534ED36}" srcOrd="1" destOrd="0" presId="urn:microsoft.com/office/officeart/2008/layout/LinedList"/>
    <dgm:cxn modelId="{1F19081D-7731-498B-8632-6829CFF59A69}" type="presParOf" srcId="{B2F785BD-FC47-4CA4-A0F1-BA302A1BDF04}" destId="{8669F40A-2623-4FDB-8543-27C32D4C8AC4}" srcOrd="10" destOrd="0" presId="urn:microsoft.com/office/officeart/2008/layout/LinedList"/>
    <dgm:cxn modelId="{70F09B6F-682C-4936-A5BB-AAB735A05491}" type="presParOf" srcId="{B2F785BD-FC47-4CA4-A0F1-BA302A1BDF04}" destId="{82A24CDA-3A19-4028-B73B-6F079DFB8B59}" srcOrd="11" destOrd="0" presId="urn:microsoft.com/office/officeart/2008/layout/LinedList"/>
    <dgm:cxn modelId="{CA33E5AF-00CE-4020-9257-4580B127DD38}" type="presParOf" srcId="{82A24CDA-3A19-4028-B73B-6F079DFB8B59}" destId="{D8617914-0B4E-401A-9185-175718334550}" srcOrd="0" destOrd="0" presId="urn:microsoft.com/office/officeart/2008/layout/LinedList"/>
    <dgm:cxn modelId="{DC0D4242-BD41-4E29-9994-921EF4841E20}" type="presParOf" srcId="{82A24CDA-3A19-4028-B73B-6F079DFB8B59}" destId="{397B6B16-5496-4AA1-A3ED-F6453EEEDAD5}" srcOrd="1" destOrd="0" presId="urn:microsoft.com/office/officeart/2008/layout/LinedList"/>
    <dgm:cxn modelId="{26C1B7C1-B554-4ABE-8DE0-CB1F15D842A6}" type="presParOf" srcId="{B2F785BD-FC47-4CA4-A0F1-BA302A1BDF04}" destId="{4DA4BC2D-C87A-48CB-B8E1-A8EE61E535CE}" srcOrd="12" destOrd="0" presId="urn:microsoft.com/office/officeart/2008/layout/LinedList"/>
    <dgm:cxn modelId="{6516A49E-ACF4-4BB1-8B5C-3879E637C82D}" type="presParOf" srcId="{B2F785BD-FC47-4CA4-A0F1-BA302A1BDF04}" destId="{CDDB79EC-7E7C-4C66-8774-05CAF405F32B}" srcOrd="13" destOrd="0" presId="urn:microsoft.com/office/officeart/2008/layout/LinedList"/>
    <dgm:cxn modelId="{1FFBE9D2-E1DD-437E-A17E-D40157245DD0}" type="presParOf" srcId="{CDDB79EC-7E7C-4C66-8774-05CAF405F32B}" destId="{D82FB1D4-EA0B-4597-9F20-8FDA41AECC57}" srcOrd="0" destOrd="0" presId="urn:microsoft.com/office/officeart/2008/layout/LinedList"/>
    <dgm:cxn modelId="{F3D77B44-E58A-4B05-AFED-4E76A69F4E39}" type="presParOf" srcId="{CDDB79EC-7E7C-4C66-8774-05CAF405F32B}" destId="{95CD7823-5980-4BCD-9663-8DE66FD55D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99ADA-64D9-4DD4-96DE-AB777A18960F}">
      <dsp:nvSpPr>
        <dsp:cNvPr id="0" name=""/>
        <dsp:cNvSpPr/>
      </dsp:nvSpPr>
      <dsp:spPr>
        <a:xfrm>
          <a:off x="0" y="675"/>
          <a:ext cx="51753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EDF05-0205-4ECB-9997-D63FE31CD8C7}">
      <dsp:nvSpPr>
        <dsp:cNvPr id="0" name=""/>
        <dsp:cNvSpPr/>
      </dsp:nvSpPr>
      <dsp:spPr>
        <a:xfrm>
          <a:off x="0" y="675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Dział handlowy i marketingu</a:t>
          </a:r>
          <a:endParaRPr lang="en-US" sz="2500" kern="1200"/>
        </a:p>
      </dsp:txBody>
      <dsp:txXfrm>
        <a:off x="0" y="675"/>
        <a:ext cx="5175384" cy="790684"/>
      </dsp:txXfrm>
    </dsp:sp>
    <dsp:sp modelId="{5D57A255-BA2E-4C71-9D29-B40D150D1A9C}">
      <dsp:nvSpPr>
        <dsp:cNvPr id="0" name=""/>
        <dsp:cNvSpPr/>
      </dsp:nvSpPr>
      <dsp:spPr>
        <a:xfrm>
          <a:off x="0" y="791359"/>
          <a:ext cx="5175384" cy="0"/>
        </a:xfrm>
        <a:prstGeom prst="lin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000B0-096C-4FE1-81D3-F0C1B16FC031}">
      <dsp:nvSpPr>
        <dsp:cNvPr id="0" name=""/>
        <dsp:cNvSpPr/>
      </dsp:nvSpPr>
      <dsp:spPr>
        <a:xfrm>
          <a:off x="0" y="791359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err="1"/>
            <a:t>Dział</a:t>
          </a:r>
          <a:r>
            <a:rPr lang="en-US" sz="2500" b="1" kern="1200"/>
            <a:t> </a:t>
          </a:r>
          <a:r>
            <a:rPr lang="en-US" sz="2500" b="1" kern="1200" err="1"/>
            <a:t>kadr</a:t>
          </a:r>
          <a:r>
            <a:rPr lang="en-US" sz="2500" b="1" kern="1200"/>
            <a:t> </a:t>
          </a:r>
          <a:r>
            <a:rPr lang="en-US" sz="2500" b="1" kern="1200" err="1"/>
            <a:t>i</a:t>
          </a:r>
          <a:r>
            <a:rPr lang="en-US" sz="2500" b="1" kern="1200"/>
            <a:t> </a:t>
          </a:r>
          <a:r>
            <a:rPr lang="en-US" sz="2500" b="1" kern="1200" err="1"/>
            <a:t>przygotowania</a:t>
          </a:r>
          <a:r>
            <a:rPr lang="en-US" sz="2500" b="1" kern="1200"/>
            <a:t> </a:t>
          </a:r>
          <a:r>
            <a:rPr lang="en-US" sz="2500" b="1" kern="1200" err="1"/>
            <a:t>projektów</a:t>
          </a:r>
          <a:endParaRPr lang="en-US" sz="2500" kern="1200" err="1"/>
        </a:p>
      </dsp:txBody>
      <dsp:txXfrm>
        <a:off x="0" y="791359"/>
        <a:ext cx="5175384" cy="790684"/>
      </dsp:txXfrm>
    </dsp:sp>
    <dsp:sp modelId="{4D5F8268-9777-452E-B507-FE9DD8103193}">
      <dsp:nvSpPr>
        <dsp:cNvPr id="0" name=""/>
        <dsp:cNvSpPr/>
      </dsp:nvSpPr>
      <dsp:spPr>
        <a:xfrm>
          <a:off x="0" y="1582044"/>
          <a:ext cx="5175384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31B8D-69DA-4AFB-A484-4EE6C5F5E27B}">
      <dsp:nvSpPr>
        <dsp:cNvPr id="0" name=""/>
        <dsp:cNvSpPr/>
      </dsp:nvSpPr>
      <dsp:spPr>
        <a:xfrm>
          <a:off x="0" y="1582044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err="1"/>
            <a:t>Dział</a:t>
          </a:r>
          <a:r>
            <a:rPr lang="en-US" sz="2500" b="1" kern="1200"/>
            <a:t> </a:t>
          </a:r>
          <a:r>
            <a:rPr lang="en-US" sz="2500" b="1" kern="1200" err="1"/>
            <a:t>produkcyjny</a:t>
          </a:r>
          <a:endParaRPr lang="en-US" sz="2500" kern="1200"/>
        </a:p>
      </dsp:txBody>
      <dsp:txXfrm>
        <a:off x="0" y="1582044"/>
        <a:ext cx="5175384" cy="790684"/>
      </dsp:txXfrm>
    </dsp:sp>
    <dsp:sp modelId="{813FEDE5-7E77-4B9E-9AE0-D342130F9D8D}">
      <dsp:nvSpPr>
        <dsp:cNvPr id="0" name=""/>
        <dsp:cNvSpPr/>
      </dsp:nvSpPr>
      <dsp:spPr>
        <a:xfrm>
          <a:off x="0" y="2372728"/>
          <a:ext cx="5175384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889E2-64F3-4EE0-9AFF-196E33BFCF05}">
      <dsp:nvSpPr>
        <dsp:cNvPr id="0" name=""/>
        <dsp:cNvSpPr/>
      </dsp:nvSpPr>
      <dsp:spPr>
        <a:xfrm>
          <a:off x="0" y="2372728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err="1"/>
            <a:t>Dział</a:t>
          </a:r>
          <a:r>
            <a:rPr lang="en-US" sz="2500" b="1" kern="1200"/>
            <a:t> </a:t>
          </a:r>
          <a:r>
            <a:rPr lang="en-US" sz="2500" b="1" kern="1200" err="1"/>
            <a:t>zasobów</a:t>
          </a:r>
          <a:r>
            <a:rPr lang="en-US" sz="2500" b="1" kern="1200"/>
            <a:t> </a:t>
          </a:r>
          <a:r>
            <a:rPr lang="en-US" sz="2500" b="1" kern="1200" err="1"/>
            <a:t>i</a:t>
          </a:r>
          <a:r>
            <a:rPr lang="en-US" sz="2500" b="1" kern="1200"/>
            <a:t> </a:t>
          </a:r>
          <a:r>
            <a:rPr lang="en-US" sz="2500" b="1" kern="1200" err="1"/>
            <a:t>dostaw</a:t>
          </a:r>
          <a:endParaRPr lang="en-US" sz="2500" kern="1200"/>
        </a:p>
      </dsp:txBody>
      <dsp:txXfrm>
        <a:off x="0" y="2372728"/>
        <a:ext cx="5175384" cy="790684"/>
      </dsp:txXfrm>
    </dsp:sp>
    <dsp:sp modelId="{4098E26B-7D27-4E8D-85D1-38207BA46204}">
      <dsp:nvSpPr>
        <dsp:cNvPr id="0" name=""/>
        <dsp:cNvSpPr/>
      </dsp:nvSpPr>
      <dsp:spPr>
        <a:xfrm>
          <a:off x="0" y="3163412"/>
          <a:ext cx="5175384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028-3B39-489A-B770-4EAB1923D2BA}">
      <dsp:nvSpPr>
        <dsp:cNvPr id="0" name=""/>
        <dsp:cNvSpPr/>
      </dsp:nvSpPr>
      <dsp:spPr>
        <a:xfrm>
          <a:off x="0" y="3163412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Dział</a:t>
          </a:r>
          <a:r>
            <a:rPr lang="en-US" sz="2500" kern="1200"/>
            <a:t> </a:t>
          </a:r>
          <a:r>
            <a:rPr lang="en-US" sz="2500" kern="1200" err="1"/>
            <a:t>utrzymania</a:t>
          </a:r>
          <a:r>
            <a:rPr lang="en-US" sz="2500" kern="1200"/>
            <a:t> </a:t>
          </a:r>
          <a:r>
            <a:rPr lang="en-US" sz="2500" kern="1200" err="1"/>
            <a:t>ruchu</a:t>
          </a:r>
        </a:p>
      </dsp:txBody>
      <dsp:txXfrm>
        <a:off x="0" y="3163412"/>
        <a:ext cx="5175384" cy="790684"/>
      </dsp:txXfrm>
    </dsp:sp>
    <dsp:sp modelId="{8669F40A-2623-4FDB-8543-27C32D4C8AC4}">
      <dsp:nvSpPr>
        <dsp:cNvPr id="0" name=""/>
        <dsp:cNvSpPr/>
      </dsp:nvSpPr>
      <dsp:spPr>
        <a:xfrm>
          <a:off x="0" y="3954096"/>
          <a:ext cx="5175384" cy="0"/>
        </a:xfrm>
        <a:prstGeom prst="lin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17914-0B4E-401A-9185-175718334550}">
      <dsp:nvSpPr>
        <dsp:cNvPr id="0" name=""/>
        <dsp:cNvSpPr/>
      </dsp:nvSpPr>
      <dsp:spPr>
        <a:xfrm>
          <a:off x="0" y="3954096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Dział</a:t>
          </a:r>
          <a:r>
            <a:rPr lang="en-US" sz="2500" kern="1200"/>
            <a:t> </a:t>
          </a:r>
          <a:r>
            <a:rPr lang="en-US" sz="2500" kern="1200" err="1"/>
            <a:t>logistyczny</a:t>
          </a:r>
        </a:p>
      </dsp:txBody>
      <dsp:txXfrm>
        <a:off x="0" y="3954096"/>
        <a:ext cx="5175384" cy="790684"/>
      </dsp:txXfrm>
    </dsp:sp>
    <dsp:sp modelId="{4DA4BC2D-C87A-48CB-B8E1-A8EE61E535CE}">
      <dsp:nvSpPr>
        <dsp:cNvPr id="0" name=""/>
        <dsp:cNvSpPr/>
      </dsp:nvSpPr>
      <dsp:spPr>
        <a:xfrm>
          <a:off x="0" y="4744781"/>
          <a:ext cx="517538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FB1D4-EA0B-4597-9F20-8FDA41AECC57}">
      <dsp:nvSpPr>
        <dsp:cNvPr id="0" name=""/>
        <dsp:cNvSpPr/>
      </dsp:nvSpPr>
      <dsp:spPr>
        <a:xfrm>
          <a:off x="0" y="4744781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Dział</a:t>
          </a:r>
          <a:r>
            <a:rPr lang="en-US" sz="2500" kern="1200"/>
            <a:t> </a:t>
          </a:r>
          <a:r>
            <a:rPr lang="en-US" sz="2500" kern="1200" err="1"/>
            <a:t>kontroli</a:t>
          </a:r>
          <a:r>
            <a:rPr lang="en-US" sz="2500" kern="1200"/>
            <a:t> </a:t>
          </a:r>
          <a:r>
            <a:rPr lang="en-US" sz="2500" kern="1200" err="1"/>
            <a:t>jakości</a:t>
          </a:r>
        </a:p>
      </dsp:txBody>
      <dsp:txXfrm>
        <a:off x="0" y="4744781"/>
        <a:ext cx="5175384" cy="790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148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256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642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79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29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80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508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239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624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049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49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31.03.2022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600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slide" Target="slide3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slide" Target="slide39.xml"/><Relationship Id="rId4" Type="http://schemas.openxmlformats.org/officeDocument/2006/relationships/slide" Target="slide36.xml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80164" y="124837"/>
            <a:ext cx="6192982" cy="27408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3200">
                <a:cs typeface="Calibri Light"/>
              </a:rPr>
              <a:t>INFORMATYCZNY SYSTEM WSPOMAGANIA ZARZĄDZANIA OBSZARAMI FUNKCJONALNYMI PRZEDSIĘBIORSTWA PRODUKCYJNEGO</a:t>
            </a:r>
            <a:endParaRPr lang="en-US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667000" y="3553547"/>
            <a:ext cx="6858000" cy="8175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b="1">
                <a:cs typeface="Calibri"/>
              </a:rPr>
              <a:t>PRZEDSIĘBIORSTWO ZAJMUJĄCE SIĘ PRODUKCJĄ Z WYKORZYSTANIEM DRUKU 3D</a:t>
            </a:r>
          </a:p>
          <a:p>
            <a:endParaRPr lang="pl-PL">
              <a:cs typeface="Calibri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8121A2AE-4973-340E-FF52-B0AD489D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123132"/>
            <a:ext cx="2105891" cy="2746318"/>
          </a:xfrm>
          <a:prstGeom prst="rect">
            <a:avLst/>
          </a:prstGeom>
        </p:spPr>
      </p:pic>
      <p:sp>
        <p:nvSpPr>
          <p:cNvPr id="6" name="Podtytuł 2">
            <a:extLst>
              <a:ext uri="{FF2B5EF4-FFF2-40B4-BE49-F238E27FC236}">
                <a16:creationId xmlns:a16="http://schemas.microsoft.com/office/drawing/2014/main" id="{DA9D2D73-58A6-BDBF-1293-2451A8A6917A}"/>
              </a:ext>
            </a:extLst>
          </p:cNvPr>
          <p:cNvSpPr txBox="1">
            <a:spLocks/>
          </p:cNvSpPr>
          <p:nvPr/>
        </p:nvSpPr>
        <p:spPr>
          <a:xfrm>
            <a:off x="2133601" y="5562455"/>
            <a:ext cx="2334491" cy="6998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Grupa: </a:t>
            </a:r>
            <a:r>
              <a:rPr lang="pl-PL" b="1">
                <a:cs typeface="Calibri"/>
              </a:rPr>
              <a:t>WMT20AK1S4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287300-96B7-40BF-94C8-3B6D1C0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1268730"/>
            <a:ext cx="2700645" cy="4073652"/>
          </a:xfrm>
        </p:spPr>
        <p:txBody>
          <a:bodyPr>
            <a:normAutofit/>
          </a:bodyPr>
          <a:lstStyle/>
          <a:p>
            <a:r>
              <a:rPr lang="pl-PL" sz="3600"/>
              <a:t>Dział produkcji - wymagania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CBC126-B508-4F8F-866C-A77605EAB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786" y="1516202"/>
            <a:ext cx="4668251" cy="407365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Maksymalizacja wydajności pracy (ze szczególnym zwróceniem uwagi na produkcję powtarzalną).</a:t>
            </a:r>
            <a:endParaRPr lang="pl-PL" sz="19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Alerty do DZIAŁU ZASOBÓW I DOSTAW o brakach materiałów lub części maszyn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Alerty do DZIAŁU HANDLOWEGO o realizacji danego zamówienia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Analiza produkcji (skuteczność i dokładność wykonanych detali)</a:t>
            </a:r>
          </a:p>
          <a:p>
            <a:endParaRPr lang="pl-PL" sz="1800">
              <a:ea typeface="+mn-lt"/>
              <a:cs typeface="+mn-lt"/>
            </a:endParaRPr>
          </a:p>
          <a:p>
            <a:endParaRPr lang="pl-PL" sz="165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36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41C517-D68A-4843-919B-7D87DF11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1268730"/>
            <a:ext cx="2700645" cy="4073652"/>
          </a:xfrm>
        </p:spPr>
        <p:txBody>
          <a:bodyPr>
            <a:normAutofit/>
          </a:bodyPr>
          <a:lstStyle/>
          <a:p>
            <a:r>
              <a:rPr lang="pl-PL" sz="3600"/>
              <a:t>Dział produkcji - wymagania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914D1-CB38-44DD-90BA-C1D162AB9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786" y="1482895"/>
            <a:ext cx="4668251" cy="407365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Przygotowanie drukarki przed każdym przystąpieniem do procesu technologicznego</a:t>
            </a:r>
            <a:endParaRPr lang="pl-PL"/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Zgrubna kontrola jakości wytworzonych komponentów.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Określanie normowania roboczo-godzin nowych urządzeń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Branie czynnego udziału w szkoleniach</a:t>
            </a:r>
          </a:p>
          <a:p>
            <a:endParaRPr lang="pl-PL" sz="1650"/>
          </a:p>
        </p:txBody>
      </p:sp>
    </p:spTree>
    <p:extLst>
      <p:ext uri="{BB962C8B-B14F-4D97-AF65-F5344CB8AC3E}">
        <p14:creationId xmlns:p14="http://schemas.microsoft.com/office/powerpoint/2010/main" val="399650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607627-FBFE-07D4-4AE4-025199F4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produkcji</a:t>
            </a:r>
            <a:endParaRPr lang="pl-PL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4EF7757-B694-BA76-87AE-FBAD61B4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112" y="2962656"/>
            <a:ext cx="2595480" cy="254221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/>
                <a:cs typeface="Calibri"/>
              </a:rPr>
              <a:t>Model </a:t>
            </a:r>
            <a:r>
              <a:rPr lang="en-US" sz="1900" err="1">
                <a:ea typeface="Calibri"/>
                <a:cs typeface="Calibri"/>
              </a:rPr>
              <a:t>logiczny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funkcjonowania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działu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produkcji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cz</a:t>
            </a:r>
            <a:r>
              <a:rPr lang="en-US" sz="1900">
                <a:ea typeface="Calibri"/>
                <a:cs typeface="Calibri"/>
              </a:rPr>
              <a:t>. I</a:t>
            </a:r>
            <a:endParaRPr lang="pl-PL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35E6DE67-55F4-321D-411D-28D570CE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85" y="162683"/>
            <a:ext cx="5129841" cy="594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2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2420AA-EE3C-FFE6-3C42-ECC32FA3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produkcji</a:t>
            </a:r>
            <a:endParaRPr lang="pl-PL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257051C-2312-209B-9BFD-AA7816BAD321}"/>
              </a:ext>
            </a:extLst>
          </p:cNvPr>
          <p:cNvSpPr txBox="1">
            <a:spLocks/>
          </p:cNvSpPr>
          <p:nvPr/>
        </p:nvSpPr>
        <p:spPr>
          <a:xfrm>
            <a:off x="2005112" y="2962656"/>
            <a:ext cx="2595480" cy="2542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/>
                <a:cs typeface="Calibri"/>
              </a:rPr>
              <a:t>Model </a:t>
            </a:r>
            <a:r>
              <a:rPr lang="en-US" sz="1900" err="1">
                <a:ea typeface="Calibri"/>
                <a:cs typeface="Calibri"/>
              </a:rPr>
              <a:t>logiczny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funkcjonowania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działu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produkcji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cz</a:t>
            </a:r>
            <a:r>
              <a:rPr lang="en-US" sz="1900">
                <a:ea typeface="Calibri"/>
                <a:cs typeface="Calibri"/>
              </a:rPr>
              <a:t>. II</a:t>
            </a:r>
            <a:endParaRPr lang="pl-PL"/>
          </a:p>
        </p:txBody>
      </p:sp>
      <p:pic>
        <p:nvPicPr>
          <p:cNvPr id="4" name="Obraz 5">
            <a:extLst>
              <a:ext uri="{FF2B5EF4-FFF2-40B4-BE49-F238E27FC236}">
                <a16:creationId xmlns:a16="http://schemas.microsoft.com/office/drawing/2014/main" id="{AFA7605B-3981-B53A-6ED9-8BF3B196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246" y="1286623"/>
            <a:ext cx="5341815" cy="335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49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26D7A5-DEDE-C91F-3056-979B7F04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produkcji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C27D14-693A-2B1F-A058-CCEE1E96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/>
                <a:cs typeface="Calibri"/>
              </a:rPr>
              <a:t>Model </a:t>
            </a:r>
            <a:r>
              <a:rPr lang="en-US" sz="1900" err="1">
                <a:ea typeface="Calibri"/>
                <a:cs typeface="Calibri"/>
              </a:rPr>
              <a:t>logiczny</a:t>
            </a:r>
            <a:r>
              <a:rPr lang="en-US" sz="1900">
                <a:ea typeface="Calibri"/>
                <a:cs typeface="Calibri"/>
              </a:rPr>
              <a:t> </a:t>
            </a:r>
            <a:br>
              <a:rPr lang="en-US" sz="1900">
                <a:ea typeface="Calibri"/>
                <a:cs typeface="Calibri"/>
              </a:rPr>
            </a:br>
            <a:r>
              <a:rPr lang="en-US" sz="1900" err="1">
                <a:ea typeface="Calibri"/>
                <a:cs typeface="Calibri"/>
              </a:rPr>
              <a:t>funkcjonowania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działu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produkcji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cz</a:t>
            </a:r>
            <a:r>
              <a:rPr lang="en-US" sz="1900">
                <a:ea typeface="Calibri"/>
                <a:cs typeface="Calibri"/>
              </a:rPr>
              <a:t>. III</a:t>
            </a:r>
            <a:endParaRPr lang="pl-PL">
              <a:cs typeface="Calibri"/>
            </a:endParaRPr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B2994249-28AB-BF4C-66A2-A196B384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938" y="721462"/>
            <a:ext cx="5791200" cy="54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26D7A5-DEDE-C91F-3056-979B7F04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produkcji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C27D14-693A-2B1F-A058-CCEE1E96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/>
                <a:cs typeface="Calibri"/>
              </a:rPr>
              <a:t>Model </a:t>
            </a:r>
            <a:r>
              <a:rPr lang="en-US" sz="1900" err="1">
                <a:ea typeface="Calibri"/>
                <a:cs typeface="Calibri"/>
              </a:rPr>
              <a:t>logiczny</a:t>
            </a:r>
            <a:r>
              <a:rPr lang="en-US" sz="1900">
                <a:ea typeface="Calibri"/>
                <a:cs typeface="Calibri"/>
              </a:rPr>
              <a:t> </a:t>
            </a:r>
            <a:br>
              <a:rPr lang="en-US" sz="1900">
                <a:ea typeface="Calibri"/>
                <a:cs typeface="Calibri"/>
              </a:rPr>
            </a:br>
            <a:r>
              <a:rPr lang="en-US" sz="1900" err="1">
                <a:ea typeface="Calibri"/>
                <a:cs typeface="Calibri"/>
              </a:rPr>
              <a:t>funkcjonowania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działu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produkcji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cz</a:t>
            </a:r>
            <a:r>
              <a:rPr lang="en-US" sz="1900">
                <a:ea typeface="Calibri"/>
                <a:cs typeface="Calibri"/>
              </a:rPr>
              <a:t>. IV</a:t>
            </a:r>
            <a:endParaRPr lang="pl-PL">
              <a:cs typeface="Calibri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5969CC3F-F063-A718-6433-50BF0D28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324" y="976488"/>
            <a:ext cx="6621583" cy="49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5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produkcji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przeprowadzania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obsługi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5701D8B8-835F-FDEF-7F51-2D0C52C7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47" y="1062165"/>
            <a:ext cx="7618045" cy="38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9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1268730"/>
            <a:ext cx="2802864" cy="4073652"/>
          </a:xfrm>
        </p:spPr>
        <p:txBody>
          <a:bodyPr>
            <a:normAutofit/>
          </a:bodyPr>
          <a:lstStyle/>
          <a:p>
            <a:r>
              <a:rPr lang="pl-PL" sz="3600"/>
              <a:t>Dział zasobów i dostaw-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268445"/>
            <a:ext cx="4793702" cy="444235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1900">
                <a:ea typeface="+mn-lt"/>
                <a:cs typeface="+mn-lt"/>
              </a:rPr>
              <a:t>Zarządzanie dostępnymi zasobami w przedsiębiorstwie:</a:t>
            </a:r>
            <a:endParaRPr lang="pl-PL" sz="1900"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parkiem maszynowym,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częściami zamiennymi,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magazynowanie materiałów,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magazynowanie wytworzonych produktów,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utylizacja odpadów powstałych podczas produkcji,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kontrolowanie obecnego stanu użyteczności części znajdujących się w magazynie do przyszłej eksploatacji,</a:t>
            </a:r>
            <a:endParaRPr lang="pl-PL" sz="19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922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1268730"/>
            <a:ext cx="2802864" cy="4073652"/>
          </a:xfrm>
        </p:spPr>
        <p:txBody>
          <a:bodyPr>
            <a:normAutofit/>
          </a:bodyPr>
          <a:lstStyle/>
          <a:p>
            <a:r>
              <a:rPr lang="pl-PL" sz="3600"/>
              <a:t>Dział zasobów i dostaw-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268445"/>
            <a:ext cx="4793702" cy="444235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1900">
                <a:ea typeface="+mn-lt"/>
                <a:cs typeface="+mn-lt"/>
              </a:rPr>
              <a:t>Sprawowanie kontroli nad dostawami:</a:t>
            </a:r>
            <a:endParaRPr lang="pl-PL" sz="1900"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potrzebnych materiałów (np. </a:t>
            </a:r>
            <a:r>
              <a:rPr lang="pl-PL" sz="1900" err="1">
                <a:ea typeface="+mn-lt"/>
                <a:cs typeface="+mn-lt"/>
              </a:rPr>
              <a:t>filament</a:t>
            </a:r>
            <a:r>
              <a:rPr lang="pl-PL" sz="1900">
                <a:ea typeface="+mn-lt"/>
                <a:cs typeface="+mn-lt"/>
              </a:rPr>
              <a:t> do drukarki 3D),</a:t>
            </a:r>
            <a:endParaRPr lang="pl-PL" sz="1900"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stałego zaopatrzenia części zamiennych (np. </a:t>
            </a:r>
            <a:r>
              <a:rPr lang="pl-PL" sz="1900" err="1">
                <a:ea typeface="+mn-lt"/>
                <a:cs typeface="+mn-lt"/>
              </a:rPr>
              <a:t>ekstrudery</a:t>
            </a:r>
            <a:r>
              <a:rPr lang="pl-PL" sz="1900">
                <a:ea typeface="+mn-lt"/>
                <a:cs typeface="+mn-lt"/>
              </a:rPr>
              <a:t>, okablowanie, itp.),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sprzętu wykorzystywanego przez przedsiębiorstwo,</a:t>
            </a:r>
            <a:endParaRPr lang="pl-PL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072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zasobów i dostaw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kontroli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stanu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magazynowego</a:t>
            </a:r>
            <a:endParaRPr lang="pl-PL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44FCD6FD-2236-48F8-B8E3-8A235B7B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38" y="1094539"/>
            <a:ext cx="5568063" cy="46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48B7-797E-7E52-E51E-D167654C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46274"/>
            <a:ext cx="78867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NORMA PRAWNA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911C-E7B9-1C19-B8F6-C2D77AB33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1868" y="2573771"/>
            <a:ext cx="7886700" cy="3637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Brak </a:t>
            </a:r>
            <a:r>
              <a:rPr lang="en-US" err="1">
                <a:ea typeface="+mn-lt"/>
                <a:cs typeface="+mn-lt"/>
              </a:rPr>
              <a:t>odpowiedzialności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finansowej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wspólników</a:t>
            </a:r>
            <a:r>
              <a:rPr lang="en-US">
                <a:ea typeface="+mn-lt"/>
                <a:cs typeface="+mn-lt"/>
              </a:rPr>
              <a:t> za </a:t>
            </a:r>
            <a:r>
              <a:rPr lang="en-US" err="1">
                <a:ea typeface="+mn-lt"/>
                <a:cs typeface="+mn-lt"/>
              </a:rPr>
              <a:t>zobowiązania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spółki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cs typeface="Calibri" panose="020F0502020204030204"/>
            </a:endParaRPr>
          </a:p>
          <a:p>
            <a:r>
              <a:rPr lang="en-US" err="1">
                <a:ea typeface="+mn-lt"/>
                <a:cs typeface="+mn-lt"/>
              </a:rPr>
              <a:t>umożliwia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prowadzenie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działalności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gospodarczej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dużą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skalę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cs typeface="Calibri" panose="020F0502020204030204"/>
            </a:endParaRPr>
          </a:p>
          <a:p>
            <a:r>
              <a:rPr lang="en-US" err="1">
                <a:ea typeface="+mn-lt"/>
                <a:cs typeface="+mn-lt"/>
              </a:rPr>
              <a:t>nie</a:t>
            </a:r>
            <a:r>
              <a:rPr lang="en-US">
                <a:ea typeface="+mn-lt"/>
                <a:cs typeface="+mn-lt"/>
              </a:rPr>
              <a:t> jest </a:t>
            </a:r>
            <a:r>
              <a:rPr lang="en-US" err="1">
                <a:ea typeface="+mn-lt"/>
                <a:cs typeface="+mn-lt"/>
              </a:rPr>
              <a:t>tożsama</a:t>
            </a:r>
            <a:r>
              <a:rPr lang="en-US">
                <a:ea typeface="+mn-lt"/>
                <a:cs typeface="+mn-lt"/>
              </a:rPr>
              <a:t> ze </a:t>
            </a:r>
            <a:r>
              <a:rPr lang="en-US" err="1">
                <a:ea typeface="+mn-lt"/>
                <a:cs typeface="+mn-lt"/>
              </a:rPr>
              <a:t>wspólnikami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stanowi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bowiem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odrębny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podmiot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86E26E-4BE4-CFF2-811A-45817C67C442}"/>
              </a:ext>
            </a:extLst>
          </p:cNvPr>
          <p:cNvSpPr txBox="1">
            <a:spLocks/>
          </p:cNvSpPr>
          <p:nvPr/>
        </p:nvSpPr>
        <p:spPr>
          <a:xfrm>
            <a:off x="2152650" y="125181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>
                <a:cs typeface="Calibri Light"/>
              </a:rPr>
              <a:t>SPÓŁKA Z OGRANICZONĄ ODPOWIEDZIALNOŚCIĄ</a:t>
            </a:r>
            <a:endParaRPr lang="en-US" sz="2800" b="1" u="sng"/>
          </a:p>
        </p:txBody>
      </p:sp>
    </p:spTree>
    <p:extLst>
      <p:ext uri="{BB962C8B-B14F-4D97-AF65-F5344CB8AC3E}">
        <p14:creationId xmlns:p14="http://schemas.microsoft.com/office/powerpoint/2010/main" val="2553699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526" y="1336890"/>
            <a:ext cx="3058527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zasobów i dostaw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realizacji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zamówienia</a:t>
            </a:r>
            <a:r>
              <a:rPr lang="en-US" sz="1900">
                <a:ea typeface="Calibri" panose="020F0502020204030204"/>
                <a:cs typeface="Calibri" panose="020F0502020204030204"/>
              </a:rPr>
              <a:t> -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kwestia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zasobów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77882586-2987-4CBD-AFB4-B8AE6C3B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48" y="324032"/>
            <a:ext cx="3751049" cy="621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2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1268730"/>
            <a:ext cx="2802864" cy="4073652"/>
          </a:xfrm>
        </p:spPr>
        <p:txBody>
          <a:bodyPr>
            <a:normAutofit/>
          </a:bodyPr>
          <a:lstStyle/>
          <a:p>
            <a:r>
              <a:rPr lang="pl-PL" sz="3600"/>
              <a:t>Dział handlowy i marketingu 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268445"/>
            <a:ext cx="4793702" cy="444235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Przyjmowanie i obsługa zamówień (określenie czy sprzedajemy gotowy produkt, czy podejmujemy się wykonania zamówienia klienta)</a:t>
            </a:r>
            <a:endParaRPr lang="pl-PL" sz="190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Tworzenie ofert handlowych – oferty indywidualne (tworzona na podstawie działu produkcji)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Obsługa klienta – przechowywanie danych klientów 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fakturami </a:t>
            </a:r>
            <a:endParaRPr lang="pl-PL" sz="1900">
              <a:ea typeface="Calibri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przychodami oraz wydatkami</a:t>
            </a:r>
            <a:endParaRPr lang="pl-PL" sz="1900">
              <a:cs typeface="Calibri"/>
            </a:endParaRPr>
          </a:p>
          <a:p>
            <a:pPr marL="0" indent="0">
              <a:buNone/>
            </a:pPr>
            <a:endParaRPr lang="pl-PL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145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1268730"/>
            <a:ext cx="2802864" cy="4073652"/>
          </a:xfrm>
        </p:spPr>
        <p:txBody>
          <a:bodyPr>
            <a:normAutofit/>
          </a:bodyPr>
          <a:lstStyle/>
          <a:p>
            <a:r>
              <a:rPr lang="pl-PL" sz="3600"/>
              <a:t>Dział handlowy i marketingu 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268445"/>
            <a:ext cx="4793702" cy="444235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Kontrola gotowych zamówień z działu produkcji 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Raporty w postaci podsumowań dnia/miesiąca/kwartału/roku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Ewidencja gotowych produktów w magazynie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Monitorowanie rozwoju firmy 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Narzędzie do analizy rynku 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Reklama – analiza kampanii reklamowych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sprzedażą</a:t>
            </a:r>
            <a:endParaRPr lang="pl-PL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7400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cs typeface="Calibri Light"/>
              </a:rPr>
              <a:t>Dział handlowy i marketingu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przyjmowania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zamówienia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E313B3E4-176D-CF9A-5EFF-47B56B00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877" y="472399"/>
            <a:ext cx="6577389" cy="55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29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cs typeface="Calibri Light"/>
              </a:rPr>
              <a:t>Dział handlowy i marketingu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przyjmowania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zamówienia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411C7C23-2EA9-AD59-474A-16810E58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05" y="491883"/>
            <a:ext cx="6686247" cy="58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82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cs typeface="Calibri Light"/>
              </a:rPr>
              <a:t>Dział handlowy i marketingu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działań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marketingowych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6816EB08-1FD7-ED92-96A7-B0FFACAFA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05" y="816319"/>
            <a:ext cx="7569199" cy="53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06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87" y="1268730"/>
            <a:ext cx="3094692" cy="4073652"/>
          </a:xfrm>
        </p:spPr>
        <p:txBody>
          <a:bodyPr>
            <a:normAutofit/>
          </a:bodyPr>
          <a:lstStyle/>
          <a:p>
            <a:r>
              <a:rPr lang="pl-PL" sz="3600"/>
              <a:t>Dział kadr </a:t>
            </a:r>
            <a:br>
              <a:rPr lang="pl-PL" sz="3600"/>
            </a:br>
            <a:r>
              <a:rPr lang="pl-PL" sz="3600"/>
              <a:t>i przygotowania produkcji - wymagania dla działu kadr</a:t>
            </a:r>
            <a:endParaRPr lang="pl-PL" sz="3600">
              <a:cs typeface="Calibri Light"/>
            </a:endParaRP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615" y="1083619"/>
            <a:ext cx="4793702" cy="44423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Sporządzanie dokumentacji związanej z umowami,</a:t>
            </a:r>
            <a:endParaRPr lang="pl-PL"/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Sporządzanie dokumentacji związanej z listą płac,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procesami rekrutacyjnymi,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Zbieranie danych personalnych,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Ewidencja czasu pracy,</a:t>
            </a:r>
            <a:endParaRPr lang="pl-PL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9845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87" y="1268730"/>
            <a:ext cx="3094692" cy="4073652"/>
          </a:xfrm>
        </p:spPr>
        <p:txBody>
          <a:bodyPr>
            <a:normAutofit/>
          </a:bodyPr>
          <a:lstStyle/>
          <a:p>
            <a:r>
              <a:rPr lang="pl-PL" sz="3600"/>
              <a:t>Dział kadr </a:t>
            </a:r>
            <a:br>
              <a:rPr lang="pl-PL" sz="3600"/>
            </a:br>
            <a:r>
              <a:rPr lang="pl-PL" sz="3600"/>
              <a:t>i przygotowania produkcji - wymagania dla działu kadr</a:t>
            </a:r>
            <a:endParaRPr lang="pl-PL" sz="3600">
              <a:cs typeface="Calibri Light"/>
            </a:endParaRP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887" y="1083619"/>
            <a:ext cx="4793702" cy="44423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Kontrola zwolnień lekarskich, urlopów, nadgodzin i delegacji,</a:t>
            </a:r>
            <a:endParaRPr lang="pl-PL"/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Wydanie skierowania na badania pracownicze,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Organizacja szkoleń z zakresu bezpieczeństwa i higieny pracy,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Współpraca z instytucjami,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Zgłaszanie pracowników i zleceniobiorców do ubezpieczeń</a:t>
            </a:r>
            <a:endParaRPr lang="pl-PL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8297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89" y="1268730"/>
            <a:ext cx="3094691" cy="4073652"/>
          </a:xfrm>
        </p:spPr>
        <p:txBody>
          <a:bodyPr>
            <a:normAutofit/>
          </a:bodyPr>
          <a:lstStyle/>
          <a:p>
            <a:r>
              <a:rPr lang="pl-PL" sz="3600"/>
              <a:t>Dział kadr </a:t>
            </a:r>
            <a:br>
              <a:rPr lang="pl-PL" sz="3600"/>
            </a:br>
            <a:r>
              <a:rPr lang="pl-PL" sz="3600"/>
              <a:t>i przygotowania produkcji - wymagania dla działu przygotowania produkcji</a:t>
            </a:r>
            <a:endParaRPr lang="pl-PL" sz="3600">
              <a:cs typeface="Calibri Light"/>
            </a:endParaRP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887" y="1453271"/>
            <a:ext cx="4793702" cy="44423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Opracowanie procesu technologicznego,</a:t>
            </a:r>
            <a:endParaRPr lang="pl-PL" sz="1900"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Wdrażanie najnowszych rozwiązań technologicznych,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procesem technologicznym w całym cyklu jego życia,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Planowanie i zarządzanie zasobami potrzebnymi do realizacji,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Tworzenie planu procesu, karty ewidencji zamówienia oraz harmonogramu procesu technologicznego,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endParaRPr lang="pl-PL" sz="1900">
              <a:ea typeface="Calibri"/>
              <a:cs typeface="Calibri" panose="020F0502020204030204"/>
            </a:endParaRPr>
          </a:p>
          <a:p>
            <a:pPr lvl="1"/>
            <a:endParaRPr lang="pl-PL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565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89" y="1268730"/>
            <a:ext cx="3094691" cy="4073652"/>
          </a:xfrm>
        </p:spPr>
        <p:txBody>
          <a:bodyPr>
            <a:normAutofit/>
          </a:bodyPr>
          <a:lstStyle/>
          <a:p>
            <a:r>
              <a:rPr lang="pl-PL" sz="3600"/>
              <a:t>Dział kadr </a:t>
            </a:r>
            <a:br>
              <a:rPr lang="pl-PL" sz="3600"/>
            </a:br>
            <a:r>
              <a:rPr lang="pl-PL" sz="3600"/>
              <a:t>i przygotowania produkcji - wymagania dla działu przygotowania produkcji</a:t>
            </a:r>
            <a:endParaRPr lang="pl-PL" sz="3600">
              <a:cs typeface="Calibri Light"/>
            </a:endParaRP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083619"/>
            <a:ext cx="4793702" cy="44423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pl-PL" sz="1900">
              <a:ea typeface="Calibri"/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Kontrola jakości,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ryzykiem procesu technologicznego,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Utrzymanie i aktualizacja dokumentacji procesu technologicznego,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Monitorowanie kluczowych parametrów procesu, w tym budżetu.</a:t>
            </a:r>
            <a:endParaRPr lang="pl-PL" sz="1900">
              <a:cs typeface="Calibri" panose="020F0502020204030204"/>
            </a:endParaRPr>
          </a:p>
          <a:p>
            <a:pPr lvl="1"/>
            <a:endParaRPr lang="pl-PL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200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0AC1-D352-81E8-2CE1-C0C7DC7D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96" y="640823"/>
            <a:ext cx="2882648" cy="5583148"/>
          </a:xfrm>
        </p:spPr>
        <p:txBody>
          <a:bodyPr anchor="ctr">
            <a:normAutofit/>
          </a:bodyPr>
          <a:lstStyle/>
          <a:p>
            <a:pPr algn="ctr"/>
            <a:r>
              <a:rPr lang="en-US" sz="2800">
                <a:cs typeface="Calibri Light"/>
              </a:rPr>
              <a:t>STRUKTURA ORGANIZACYJNA</a:t>
            </a:r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13356E5-A860-EB8D-DA3B-ABF71073E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687823"/>
              </p:ext>
            </p:extLst>
          </p:nvPr>
        </p:nvGraphicFramePr>
        <p:xfrm>
          <a:off x="5010013" y="640823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6081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470" y="1502260"/>
            <a:ext cx="3456967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Dział kadr i </a:t>
            </a:r>
            <a:r>
              <a:rPr lang="pl-PL" err="1">
                <a:ea typeface="+mj-lt"/>
                <a:cs typeface="+mj-lt"/>
              </a:rPr>
              <a:t>przygotowaniaprodukcji</a:t>
            </a:r>
            <a:r>
              <a:rPr lang="pl-PL">
                <a:ea typeface="+mj-lt"/>
                <a:cs typeface="+mj-lt"/>
              </a:rPr>
              <a:t>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kadry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B703B2A4-F049-39F7-8896-296D67FB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51" y="376458"/>
            <a:ext cx="4319391" cy="61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35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837" y="1550898"/>
            <a:ext cx="3486149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Dział kadr i </a:t>
            </a:r>
            <a:r>
              <a:rPr lang="pl-PL" err="1">
                <a:ea typeface="+mj-lt"/>
                <a:cs typeface="+mj-lt"/>
              </a:rPr>
              <a:t>przygotowaniaprodukcji</a:t>
            </a:r>
            <a:r>
              <a:rPr lang="pl-PL">
                <a:ea typeface="+mj-lt"/>
                <a:cs typeface="+mj-lt"/>
              </a:rPr>
              <a:t>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projektów</a:t>
            </a:r>
            <a:r>
              <a:rPr lang="en-US" sz="1900">
                <a:ea typeface="Calibri" panose="020F0502020204030204"/>
                <a:cs typeface="Calibri" panose="020F0502020204030204"/>
              </a:rPr>
              <a:t> cz.1</a:t>
            </a:r>
            <a:endParaRPr lang="pl-PL"/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965BE22A-13F2-A610-27FA-511C150E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053" y="306887"/>
            <a:ext cx="4008826" cy="62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76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108" y="1492532"/>
            <a:ext cx="3427785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Dział kadr i </a:t>
            </a:r>
            <a:r>
              <a:rPr lang="pl-PL" err="1">
                <a:ea typeface="+mj-lt"/>
                <a:cs typeface="+mj-lt"/>
              </a:rPr>
              <a:t>przygotowaniaprodukcji</a:t>
            </a:r>
            <a:r>
              <a:rPr lang="pl-PL">
                <a:ea typeface="+mj-lt"/>
                <a:cs typeface="+mj-lt"/>
              </a:rPr>
              <a:t>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projektów</a:t>
            </a:r>
            <a:r>
              <a:rPr lang="en-US" sz="1900">
                <a:ea typeface="Calibri" panose="020F0502020204030204"/>
                <a:cs typeface="Calibri" panose="020F0502020204030204"/>
              </a:rPr>
              <a:t> cz.2</a:t>
            </a:r>
            <a:endParaRPr lang="pl-PL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06CE4F27-ACCC-138B-21E5-EBBE504D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23" y="432148"/>
            <a:ext cx="3303631" cy="598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0F41-D7C4-9FDB-F7B0-280C9303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6889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cs typeface="Calibri Light"/>
              </a:rPr>
              <a:t>RELACYJNY MODEL DANYCH</a:t>
            </a:r>
          </a:p>
        </p:txBody>
      </p:sp>
    </p:spTree>
    <p:extLst>
      <p:ext uri="{BB962C8B-B14F-4D97-AF65-F5344CB8AC3E}">
        <p14:creationId xmlns:p14="http://schemas.microsoft.com/office/powerpoint/2010/main" val="1003470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C93A6F8C-430F-417C-B9D4-B426FF07E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002" y="301063"/>
            <a:ext cx="13262089" cy="6282997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3" name="Powiększenie slajdu 22">
                <a:extLst>
                  <a:ext uri="{FF2B5EF4-FFF2-40B4-BE49-F238E27FC236}">
                    <a16:creationId xmlns:a16="http://schemas.microsoft.com/office/drawing/2014/main" id="{5DF6C7E7-C219-4818-8CEE-B63376BCA2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1149295"/>
                  </p:ext>
                </p:extLst>
              </p:nvPr>
            </p:nvGraphicFramePr>
            <p:xfrm>
              <a:off x="616421" y="39327"/>
              <a:ext cx="4692148" cy="2639333"/>
            </p:xfrm>
            <a:graphic>
              <a:graphicData uri="http://schemas.microsoft.com/office/powerpoint/2016/slidezoom">
                <pslz:sldZm>
                  <pslz:sldZmObj sldId="293" cId="1778076391">
                    <pslz:zmPr id="{221A19FD-DAEA-467D-97FE-3D830CB51F8B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92148" cy="263933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3" name="Powiększenie slajdu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DF6C7E7-C219-4818-8CEE-B63376BCA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421" y="39327"/>
                <a:ext cx="4692148" cy="2639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Powiększenie slajdu 24">
                <a:extLst>
                  <a:ext uri="{FF2B5EF4-FFF2-40B4-BE49-F238E27FC236}">
                    <a16:creationId xmlns:a16="http://schemas.microsoft.com/office/drawing/2014/main" id="{5E7D9863-D75A-4B5E-8661-050F35305A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2481065"/>
                  </p:ext>
                </p:extLst>
              </p:nvPr>
            </p:nvGraphicFramePr>
            <p:xfrm>
              <a:off x="850871" y="1588974"/>
              <a:ext cx="4692149" cy="2639335"/>
            </p:xfrm>
            <a:graphic>
              <a:graphicData uri="http://schemas.microsoft.com/office/powerpoint/2016/slidezoom">
                <pslz:sldZm>
                  <pslz:sldZmObj sldId="294" cId="2265528731">
                    <pslz:zmPr id="{08D9D221-0344-46EB-82CC-AE74A0185A2E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92149" cy="26393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Powiększenie slajdu 2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E7D9863-D75A-4B5E-8661-050F35305A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871" y="1588974"/>
                <a:ext cx="4692149" cy="2639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Powiększenie slajdu 26">
                <a:extLst>
                  <a:ext uri="{FF2B5EF4-FFF2-40B4-BE49-F238E27FC236}">
                    <a16:creationId xmlns:a16="http://schemas.microsoft.com/office/drawing/2014/main" id="{D1A65591-26B6-4F4D-93D4-0A4D61AC0D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3464191"/>
                  </p:ext>
                </p:extLst>
              </p:nvPr>
            </p:nvGraphicFramePr>
            <p:xfrm>
              <a:off x="80805" y="3409284"/>
              <a:ext cx="5471742" cy="3077854"/>
            </p:xfrm>
            <a:graphic>
              <a:graphicData uri="http://schemas.microsoft.com/office/powerpoint/2016/slidezoom">
                <pslz:sldZm>
                  <pslz:sldZmObj sldId="295" cId="337214799">
                    <pslz:zmPr id="{D9879188-A3B8-447F-BB86-6BEF1F7C00E9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71742" cy="307785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Powiększenie slajdu 2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1A65591-26B6-4F4D-93D4-0A4D61AC0D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805" y="3409284"/>
                <a:ext cx="5471742" cy="3077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Powiększenie slajdu 28">
                <a:extLst>
                  <a:ext uri="{FF2B5EF4-FFF2-40B4-BE49-F238E27FC236}">
                    <a16:creationId xmlns:a16="http://schemas.microsoft.com/office/drawing/2014/main" id="{5C7AFE0A-C391-4A5B-AEC5-5EEC8D30F1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55994"/>
                  </p:ext>
                </p:extLst>
              </p:nvPr>
            </p:nvGraphicFramePr>
            <p:xfrm>
              <a:off x="6155791" y="480174"/>
              <a:ext cx="4315846" cy="2388672"/>
            </p:xfrm>
            <a:graphic>
              <a:graphicData uri="http://schemas.microsoft.com/office/powerpoint/2016/slidezoom">
                <pslz:sldZm>
                  <pslz:sldZmObj sldId="296" cId="2182846164">
                    <pslz:zmPr id="{7A7D5A98-00C9-4C36-A03D-B2630A2E9937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315846" cy="238867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Powiększenie slajdu 2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C7AFE0A-C391-4A5B-AEC5-5EEC8D30F1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5791" y="480174"/>
                <a:ext cx="4315846" cy="2388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1" name="Powiększenie slajdu 30">
                <a:extLst>
                  <a:ext uri="{FF2B5EF4-FFF2-40B4-BE49-F238E27FC236}">
                    <a16:creationId xmlns:a16="http://schemas.microsoft.com/office/drawing/2014/main" id="{056B24C9-27D2-42B2-B399-866359D48C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7618567"/>
                  </p:ext>
                </p:extLst>
              </p:nvPr>
            </p:nvGraphicFramePr>
            <p:xfrm>
              <a:off x="5523714" y="2030762"/>
              <a:ext cx="6711165" cy="3775030"/>
            </p:xfrm>
            <a:graphic>
              <a:graphicData uri="http://schemas.microsoft.com/office/powerpoint/2016/slidezoom">
                <pslz:sldZm>
                  <pslz:sldZmObj sldId="297" cId="2232594269">
                    <pslz:zmPr id="{E2798035-B39C-4697-878A-51D289574C0F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711165" cy="377503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" name="Powiększenie slajdu 3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56B24C9-27D2-42B2-B399-866359D48C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23714" y="2030762"/>
                <a:ext cx="6711165" cy="37750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1367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04307C33-308C-4847-8BA6-2C6B032C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728"/>
            <a:ext cx="12192000" cy="41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94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16D149B-3EDB-491A-97E0-2EBF25087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804496"/>
            <a:ext cx="11907912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6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81E0093-5E75-48BB-B9CB-34D04A3C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2142945"/>
            <a:ext cx="1176501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28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53B846B8-9BF8-4179-B54D-2DBCB9C6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3" y="0"/>
            <a:ext cx="1192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7E0A917-37D6-4780-93D1-C8CAECB3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627"/>
            <a:ext cx="12192000" cy="623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4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DB9777-E491-65E7-D357-F742095B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PARK MASZYNOWY</a:t>
            </a:r>
            <a:endParaRPr lang="pl-PL"/>
          </a:p>
        </p:txBody>
      </p:sp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BC30B3C9-8250-45D4-B22B-C6CEFE5F8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73736"/>
              </p:ext>
            </p:extLst>
          </p:nvPr>
        </p:nvGraphicFramePr>
        <p:xfrm>
          <a:off x="2001982" y="1676400"/>
          <a:ext cx="8259765" cy="32548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53255">
                  <a:extLst>
                    <a:ext uri="{9D8B030D-6E8A-4147-A177-3AD203B41FA5}">
                      <a16:colId xmlns:a16="http://schemas.microsoft.com/office/drawing/2014/main" val="4059953440"/>
                    </a:ext>
                  </a:extLst>
                </a:gridCol>
                <a:gridCol w="2753255">
                  <a:extLst>
                    <a:ext uri="{9D8B030D-6E8A-4147-A177-3AD203B41FA5}">
                      <a16:colId xmlns:a16="http://schemas.microsoft.com/office/drawing/2014/main" val="1751092088"/>
                    </a:ext>
                  </a:extLst>
                </a:gridCol>
                <a:gridCol w="2753255">
                  <a:extLst>
                    <a:ext uri="{9D8B030D-6E8A-4147-A177-3AD203B41FA5}">
                      <a16:colId xmlns:a16="http://schemas.microsoft.com/office/drawing/2014/main" val="4290236975"/>
                    </a:ext>
                  </a:extLst>
                </a:gridCol>
              </a:tblGrid>
              <a:tr h="582956"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PRODUCENT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TECHNOLOGIA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ILOŚĆ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707594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Prusa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FDM / FFF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392418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 err="1"/>
                        <a:t>Zortrax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 b="0" i="0" u="none" strike="noStrike" noProof="0">
                          <a:latin typeface="Calibri"/>
                        </a:rPr>
                        <a:t>FDM / FFF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426233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EOS 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SLS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97198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ANYCUBIC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SLA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06266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MAKERBOT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SLA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914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30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63A98B-AB67-437A-3FFD-D9A8D2F8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Calibri Light"/>
                <a:cs typeface="Calibri Light"/>
              </a:rPr>
              <a:t>KOD SQL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2D170A-3351-2E11-A775-FA564D05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8" y="1317745"/>
            <a:ext cx="4652789" cy="5503920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1EC497-FD6B-5314-F4AE-8B4FAF2FB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2" y="1857608"/>
            <a:ext cx="5176091" cy="37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24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06693F-E31C-4F6F-6ED7-2DA1A670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cs typeface="Calibri Light" panose="020F0302020204030204"/>
              </a:rPr>
              <a:t>KOD SQL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41886D-CFEF-20B0-639D-036AD28C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09" y="2127962"/>
            <a:ext cx="5534139" cy="4217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3549C36-87DF-F614-9758-6D549E3F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04" y="2478750"/>
            <a:ext cx="5194453" cy="20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7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C2420F-9FDE-4939-5729-24C99705E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487739"/>
              </p:ext>
            </p:extLst>
          </p:nvPr>
        </p:nvGraphicFramePr>
        <p:xfrm>
          <a:off x="2161212" y="156074"/>
          <a:ext cx="7940276" cy="6240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5069">
                  <a:extLst>
                    <a:ext uri="{9D8B030D-6E8A-4147-A177-3AD203B41FA5}">
                      <a16:colId xmlns:a16="http://schemas.microsoft.com/office/drawing/2014/main" val="725985408"/>
                    </a:ext>
                  </a:extLst>
                </a:gridCol>
                <a:gridCol w="1985069">
                  <a:extLst>
                    <a:ext uri="{9D8B030D-6E8A-4147-A177-3AD203B41FA5}">
                      <a16:colId xmlns:a16="http://schemas.microsoft.com/office/drawing/2014/main" val="314204337"/>
                    </a:ext>
                  </a:extLst>
                </a:gridCol>
                <a:gridCol w="1985069">
                  <a:extLst>
                    <a:ext uri="{9D8B030D-6E8A-4147-A177-3AD203B41FA5}">
                      <a16:colId xmlns:a16="http://schemas.microsoft.com/office/drawing/2014/main" val="593226645"/>
                    </a:ext>
                  </a:extLst>
                </a:gridCol>
                <a:gridCol w="1985069">
                  <a:extLst>
                    <a:ext uri="{9D8B030D-6E8A-4147-A177-3AD203B41FA5}">
                      <a16:colId xmlns:a16="http://schemas.microsoft.com/office/drawing/2014/main" val="2343642775"/>
                    </a:ext>
                  </a:extLst>
                </a:gridCol>
              </a:tblGrid>
              <a:tr h="522584"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Dział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Stanowisko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System pracy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Liczba pracowników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186778"/>
                  </a:ext>
                </a:extLst>
              </a:tr>
              <a:tr h="5225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Prezes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685787"/>
                  </a:ext>
                </a:extLst>
              </a:tr>
              <a:tr h="5225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latin typeface="Calibri"/>
                        </a:rPr>
                        <a:t>Dyrektor operacyjny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070317"/>
                  </a:ext>
                </a:extLst>
              </a:tr>
              <a:tr h="645545">
                <a:tc rowSpan="4">
                  <a:txBody>
                    <a:bodyPr/>
                    <a:lstStyle/>
                    <a:p>
                      <a:pPr algn="ctr"/>
                      <a:r>
                        <a:rPr lang="pl-PL" sz="1400"/>
                        <a:t>Kadr i przygotowania produkcji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/>
                        <a:t>Specjalista do spraw innowacji i rozwoju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671588"/>
                  </a:ext>
                </a:extLst>
              </a:tr>
              <a:tr h="64554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latin typeface="Calibri"/>
                        </a:rPr>
                        <a:t>Specjalista do spraw kadr i płac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924859"/>
                  </a:ext>
                </a:extLst>
              </a:tr>
              <a:tr h="52258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Projektant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308029"/>
                  </a:ext>
                </a:extLst>
              </a:tr>
              <a:tr h="52258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Project 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252205"/>
                  </a:ext>
                </a:extLst>
              </a:tr>
              <a:tr h="645545">
                <a:tc rowSpan="4">
                  <a:txBody>
                    <a:bodyPr/>
                    <a:lstStyle/>
                    <a:p>
                      <a:pPr algn="ctr"/>
                      <a:r>
                        <a:rPr lang="pl-PL" sz="1400"/>
                        <a:t>Handlowy i marketingu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latin typeface="Calibri"/>
                        </a:rPr>
                        <a:t>Specjalista do spraw finansów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274489"/>
                  </a:ext>
                </a:extLst>
              </a:tr>
              <a:tr h="64554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latin typeface="Calibri"/>
                        </a:rPr>
                        <a:t>Kierownik handlu i marketingu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511804"/>
                  </a:ext>
                </a:extLst>
              </a:tr>
              <a:tr h="52258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Handlowiec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643559"/>
                  </a:ext>
                </a:extLst>
              </a:tr>
              <a:tr h="52258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Marketingowiec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32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43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C2420F-9FDE-4939-5729-24C99705E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297237"/>
              </p:ext>
            </p:extLst>
          </p:nvPr>
        </p:nvGraphicFramePr>
        <p:xfrm>
          <a:off x="2161212" y="1112039"/>
          <a:ext cx="7886700" cy="52628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72598540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14204337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59322664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343642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Dział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Stanowisko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System pracy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Liczba pracowników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186778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Produkcji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Kierownik produkcji i utrzymania ruchu</a:t>
                      </a:r>
                      <a:endParaRPr lang="pl-PL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459307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Brygadzista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678580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Operator (FDM/FFF)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104352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Operator (SLS)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201039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Operator (SLA)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867679"/>
                  </a:ext>
                </a:extLst>
              </a:tr>
              <a:tr h="370838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Zasobów i dostaw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kern="1200" noProof="0"/>
                        <a:t>Kierownik zasobów i dostaw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132102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kern="1200" noProof="0"/>
                        <a:t>Zaopatrzeniowiec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146773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Magazynier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46286"/>
                  </a:ext>
                </a:extLst>
              </a:tr>
              <a:tr h="37083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Utrzymania ruchu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Brygadzista utrzymania ruchu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832275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Elektromechanik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zmianowy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02807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Logistyczny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Logistyk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83100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Kontroli jakości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Kontroler jakości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006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94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848E-3DF1-E7F9-3E4D-7257952B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PROCEDURA ZAMÓWIEŃ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69E194-473B-C023-439C-7FF7D1A4C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814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Wstępna rozmowa z klientem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Zapoznanie się z wymaganiami zamówienia klienta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Sporządzenie kosztorysu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Decyzja o przyjęciu zamówienia</a:t>
            </a:r>
            <a:endParaRPr lang="en-US" sz="190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Sprecyzowanie czasu realizacji projektu</a:t>
            </a:r>
            <a:endParaRPr lang="en-US" sz="190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Oszacowanie ryzyka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1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848E-3DF1-E7F9-3E4D-7257952B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PROCEDURA ZAMÓWIEŃ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69E194-473B-C023-439C-7FF7D1A4C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814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Wycena zamówienia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Prezentacja sprzedażowa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Decyzja klienta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Przekazanie zlecenia do działu projektowego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Realizacja projektu oraz produkcja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Wydanie produktu</a:t>
            </a:r>
            <a:endParaRPr lang="en-US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661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1268730"/>
            <a:ext cx="2700645" cy="4073652"/>
          </a:xfrm>
        </p:spPr>
        <p:txBody>
          <a:bodyPr>
            <a:normAutofit/>
          </a:bodyPr>
          <a:lstStyle/>
          <a:p>
            <a:r>
              <a:rPr lang="pl-PL" sz="3600"/>
              <a:t>Dział produkcji 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786" y="1667610"/>
            <a:ext cx="4668251" cy="433962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Produkcja komponentów w oparciu o proces technologiczny przygotowany przez DZIAŁ PROJEKTOWY</a:t>
            </a:r>
            <a:endParaRPr lang="en-US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Utrzymanie ruchu parku maszynowego (zapewnienie ciągłości pracy).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Utrzymanie porządku na stanowiskach produkcyjnych.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Określenie zdolności wykonania zlecenia w założonym czasie.</a:t>
            </a:r>
          </a:p>
          <a:p>
            <a:endParaRPr lang="pl-PL" sz="1650">
              <a:ea typeface="+mn-lt"/>
              <a:cs typeface="+mn-lt"/>
            </a:endParaRPr>
          </a:p>
          <a:p>
            <a:endParaRPr lang="pl-PL" sz="1650">
              <a:ea typeface="+mn-lt"/>
              <a:cs typeface="+mn-lt"/>
            </a:endParaRPr>
          </a:p>
          <a:p>
            <a:endParaRPr lang="pl-PL" sz="1650"/>
          </a:p>
        </p:txBody>
      </p:sp>
    </p:spTree>
    <p:extLst>
      <p:ext uri="{BB962C8B-B14F-4D97-AF65-F5344CB8AC3E}">
        <p14:creationId xmlns:p14="http://schemas.microsoft.com/office/powerpoint/2010/main" val="166053927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7AD7FBEAA2BB4880303179B92836B1" ma:contentTypeVersion="13" ma:contentTypeDescription="Utwórz nowy dokument." ma:contentTypeScope="" ma:versionID="6b74142bb258963457537f7918fc8c48">
  <xsd:schema xmlns:xsd="http://www.w3.org/2001/XMLSchema" xmlns:xs="http://www.w3.org/2001/XMLSchema" xmlns:p="http://schemas.microsoft.com/office/2006/metadata/properties" xmlns:ns2="5c42e846-367f-4459-a6b6-68cbf071b889" xmlns:ns3="54e56cc4-df65-4de3-856a-c0cc3e3c429a" targetNamespace="http://schemas.microsoft.com/office/2006/metadata/properties" ma:root="true" ma:fieldsID="fb1fcf1885825ed8c4a5152dc2a86277" ns2:_="" ns3:_="">
    <xsd:import namespace="5c42e846-367f-4459-a6b6-68cbf071b889"/>
    <xsd:import namespace="54e56cc4-df65-4de3-856a-c0cc3e3c42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42e846-367f-4459-a6b6-68cbf071b8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e56cc4-df65-4de3-856a-c0cc3e3c429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55FDA9-2CE3-4E7A-AF15-78EB8ACD86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B21EC4-6812-4542-95DA-E7169F5EEC0F}">
  <ds:schemaRefs>
    <ds:schemaRef ds:uri="54e56cc4-df65-4de3-856a-c0cc3e3c429a"/>
    <ds:schemaRef ds:uri="5c42e846-367f-4459-a6b6-68cbf071b8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C176FF-D958-4E6E-B19C-5B7AA51F7726}">
  <ds:schemaRefs>
    <ds:schemaRef ds:uri="54e56cc4-df65-4de3-856a-c0cc3e3c429a"/>
    <ds:schemaRef ds:uri="5c42e846-367f-4459-a6b6-68cbf071b8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Motyw pakietu Office</vt:lpstr>
      <vt:lpstr>INFORMATYCZNY SYSTEM WSPOMAGANIA ZARZĄDZANIA OBSZARAMI FUNKCJONALNYMI PRZEDSIĘBIORSTWA PRODUKCYJNEGO</vt:lpstr>
      <vt:lpstr>NORMA PRAWNA</vt:lpstr>
      <vt:lpstr>STRUKTURA ORGANIZACYJNA</vt:lpstr>
      <vt:lpstr>PARK MASZYNOWY</vt:lpstr>
      <vt:lpstr>PowerPoint Presentation</vt:lpstr>
      <vt:lpstr>PowerPoint Presentation</vt:lpstr>
      <vt:lpstr>PROCEDURA ZAMÓWIEŃ</vt:lpstr>
      <vt:lpstr>PROCEDURA ZAMÓWIEŃ</vt:lpstr>
      <vt:lpstr>Dział produkcji - wymagania</vt:lpstr>
      <vt:lpstr>Dział produkcji - wymagania</vt:lpstr>
      <vt:lpstr>Dział produkcji - wymagania</vt:lpstr>
      <vt:lpstr>Dział produkcji</vt:lpstr>
      <vt:lpstr>Dział produkcji</vt:lpstr>
      <vt:lpstr>Dział produkcji</vt:lpstr>
      <vt:lpstr>Dział produkcji</vt:lpstr>
      <vt:lpstr>Dział produkcji</vt:lpstr>
      <vt:lpstr>Dział zasobów i dostaw- wymagania</vt:lpstr>
      <vt:lpstr>Dział zasobów i dostaw- wymagania</vt:lpstr>
      <vt:lpstr>Dział zasobów i dostaw</vt:lpstr>
      <vt:lpstr>Dział zasobów i dostaw</vt:lpstr>
      <vt:lpstr>Dział handlowy i marketingu - wymagania</vt:lpstr>
      <vt:lpstr>Dział handlowy i marketingu - wymagania</vt:lpstr>
      <vt:lpstr>Dział handlowy i marketingu</vt:lpstr>
      <vt:lpstr>Dział handlowy i marketingu</vt:lpstr>
      <vt:lpstr>Dział handlowy i marketingu</vt:lpstr>
      <vt:lpstr>Dział kadr  i przygotowania produkcji - wymagania dla działu kadr</vt:lpstr>
      <vt:lpstr>Dział kadr  i przygotowania produkcji - wymagania dla działu kadr</vt:lpstr>
      <vt:lpstr>Dział kadr  i przygotowania produkcji - wymagania dla działu przygotowania produkcji</vt:lpstr>
      <vt:lpstr>Dział kadr  i przygotowania produkcji - wymagania dla działu przygotowania produkcji</vt:lpstr>
      <vt:lpstr>Dział kadr i przygotowaniaprodukcji </vt:lpstr>
      <vt:lpstr>Dział kadr i przygotowaniaprodukcji </vt:lpstr>
      <vt:lpstr>Dział kadr i przygotowaniaprodukcji </vt:lpstr>
      <vt:lpstr>RELACYJNY MODEL DANYCH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KOD SQL</vt:lpstr>
      <vt:lpstr>KOD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1</cp:revision>
  <dcterms:created xsi:type="dcterms:W3CDTF">2022-03-21T18:22:26Z</dcterms:created>
  <dcterms:modified xsi:type="dcterms:W3CDTF">2022-03-31T19:31:21Z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0x010100767AD7FBEAA2BB4880303179B92836B1</vt:lpwstr>
  </property>
</Properties>
</file>